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7" r:id="rId9"/>
    <p:sldId id="268" r:id="rId10"/>
    <p:sldId id="269" r:id="rId11"/>
    <p:sldId id="276" r:id="rId12"/>
    <p:sldId id="270" r:id="rId13"/>
    <p:sldId id="271" r:id="rId14"/>
    <p:sldId id="272" r:id="rId15"/>
    <p:sldId id="277" r:id="rId16"/>
    <p:sldId id="278" r:id="rId17"/>
    <p:sldId id="279" r:id="rId18"/>
    <p:sldId id="283" r:id="rId19"/>
    <p:sldId id="285" r:id="rId20"/>
    <p:sldId id="280" r:id="rId21"/>
    <p:sldId id="281" r:id="rId22"/>
    <p:sldId id="282" r:id="rId23"/>
    <p:sldId id="273" r:id="rId24"/>
    <p:sldId id="266" r:id="rId25"/>
    <p:sldId id="286" r:id="rId26"/>
    <p:sldId id="287" r:id="rId27"/>
    <p:sldId id="288" r:id="rId28"/>
    <p:sldId id="289" r:id="rId29"/>
    <p:sldId id="290" r:id="rId30"/>
    <p:sldId id="297" r:id="rId31"/>
    <p:sldId id="291" r:id="rId32"/>
    <p:sldId id="298" r:id="rId33"/>
    <p:sldId id="292" r:id="rId34"/>
    <p:sldId id="293" r:id="rId35"/>
    <p:sldId id="294" r:id="rId36"/>
    <p:sldId id="295" r:id="rId37"/>
    <p:sldId id="299" r:id="rId38"/>
    <p:sldId id="296" r:id="rId39"/>
    <p:sldId id="265" r:id="rId40"/>
    <p:sldId id="26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72"/>
  </p:normalViewPr>
  <p:slideViewPr>
    <p:cSldViewPr snapToGrid="0" snapToObjects="1">
      <p:cViewPr>
        <p:scale>
          <a:sx n="115" d="100"/>
          <a:sy n="115" d="100"/>
        </p:scale>
        <p:origin x="4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D2BF0-D0A4-464D-A828-F270B4DB8E2A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F9849-0C58-5C48-B91F-037416A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7060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199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7567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38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677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717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923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4713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451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94FC18-13C9-46DA-AABE-BF1799F29A87}" type="slidenum">
              <a:rPr lang="en-US"/>
              <a:pPr/>
              <a:t>18</a:t>
            </a:fld>
            <a:endParaRPr 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150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857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327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4050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2559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75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0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5552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9492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3308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7009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7267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801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8100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12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0495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6186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5874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7806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1780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6192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314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652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03773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31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0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434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9804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470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670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9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7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07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59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176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CB2BADA1-5A4A-4C0C-9A17-5CE579430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4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3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2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9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7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4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6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0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5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78249-0BCA-B04D-AC1F-62F7BC34205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838FE-B641-D94D-8A8A-2C45D96B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3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-1" y="0"/>
            <a:ext cx="12192001" cy="4043966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22" y="64"/>
              <a:ext cx="5261" cy="53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0" b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 </a:t>
              </a:r>
              <a:r>
                <a:rPr lang="en-US" sz="29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Framework for Event Detection </a:t>
              </a:r>
              <a:r>
                <a:rPr lang="en-US" sz="2900" b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on </a:t>
              </a:r>
              <a:r>
                <a:rPr lang="en-US" sz="2900" b="1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Spatio</a:t>
              </a:r>
              <a:r>
                <a:rPr lang="en-US" sz="2900" b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-temporal </a:t>
              </a:r>
              <a:r>
                <a:rPr lang="en-US" sz="29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Data </a:t>
              </a:r>
              <a:endParaRPr lang="en-US" sz="29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en-US" sz="2900" b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and </a:t>
              </a:r>
              <a:r>
                <a:rPr lang="en-US" sz="29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Case </a:t>
              </a:r>
              <a:r>
                <a:rPr lang="en-US" sz="2900" b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Study on </a:t>
              </a:r>
              <a:r>
                <a:rPr lang="en-US" sz="29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NYC Taxi Data</a:t>
              </a:r>
              <a:endParaRPr lang="en-US" sz="29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hangingPunct="1">
                <a:lnSpc>
                  <a:spcPct val="100000"/>
                </a:lnSpc>
              </a:pP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  <a:p>
              <a:pPr hangingPunct="1">
                <a:lnSpc>
                  <a:spcPct val="100000"/>
                </a:lnSpc>
              </a:pP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2016/09/23</a:t>
              </a:r>
            </a:p>
            <a:p>
              <a:pPr hangingPunct="1">
                <a:lnSpc>
                  <a:spcPct val="100000"/>
                </a:lnSpc>
              </a:pPr>
              <a:endParaRPr lang="en-US" sz="2903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  <a:p>
              <a:pPr hangingPunct="1">
                <a:lnSpc>
                  <a:spcPct val="100000"/>
                </a:lnSpc>
              </a:pP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Ferdinand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Legros</a:t>
              </a: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  <a:p>
              <a:pPr hangingPunct="1">
                <a:lnSpc>
                  <a:spcPct val="100000"/>
                </a:lnSpc>
              </a:pP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New York University</a:t>
              </a:r>
              <a:endParaRPr lang="en-US" sz="2903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4755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2.2. Clustering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600" b="1" dirty="0" smtClean="0">
                <a:sym typeface="Wingdings" panose="05000000000000000000" pitchFamily="2" charset="2"/>
              </a:rPr>
              <a:t>Clustering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DBSCAN </a:t>
            </a:r>
            <a:r>
              <a:rPr lang="en-US" sz="2600" dirty="0" smtClean="0">
                <a:sym typeface="Wingdings"/>
              </a:rPr>
              <a:t> </a:t>
            </a:r>
            <a:r>
              <a:rPr lang="en-US" sz="2600" dirty="0" err="1" smtClean="0">
                <a:sym typeface="Wingdings"/>
              </a:rPr>
              <a:t>Peu</a:t>
            </a:r>
            <a:r>
              <a:rPr lang="en-US" sz="2600" dirty="0" smtClean="0">
                <a:sym typeface="Wingdings"/>
              </a:rPr>
              <a:t> de </a:t>
            </a:r>
            <a:r>
              <a:rPr lang="en-US" sz="2600" dirty="0" err="1" smtClean="0">
                <a:sym typeface="Wingdings"/>
              </a:rPr>
              <a:t>contraintes</a:t>
            </a:r>
            <a:r>
              <a:rPr lang="en-US" sz="2600" dirty="0" smtClean="0">
                <a:sym typeface="Wingdings"/>
              </a:rPr>
              <a:t> / </a:t>
            </a:r>
            <a:r>
              <a:rPr lang="en-US" sz="2600" dirty="0" err="1" smtClean="0">
                <a:sym typeface="Wingdings"/>
              </a:rPr>
              <a:t>Paramètres</a:t>
            </a:r>
            <a:endParaRPr lang="en-US" sz="2600" dirty="0" smtClean="0">
              <a:sym typeface="Wingdings" panose="05000000000000000000" pitchFamily="2" charset="2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ST-DBSCAN </a:t>
            </a:r>
            <a:r>
              <a:rPr lang="en-US" sz="2600" i="1" dirty="0" err="1" smtClean="0">
                <a:sym typeface="Wingdings" panose="05000000000000000000" pitchFamily="2" charset="2"/>
              </a:rPr>
              <a:t>Birant</a:t>
            </a:r>
            <a:r>
              <a:rPr lang="en-US" sz="2600" i="1" dirty="0" smtClean="0">
                <a:sym typeface="Wingdings" panose="05000000000000000000" pitchFamily="2" charset="2"/>
              </a:rPr>
              <a:t> 2007</a:t>
            </a:r>
            <a:endParaRPr lang="en-US" sz="2600" dirty="0" smtClean="0">
              <a:sym typeface="Wingdings" panose="05000000000000000000" pitchFamily="2" charset="2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ST-LDBCAN </a:t>
            </a:r>
            <a:r>
              <a:rPr lang="en-US" sz="2600" i="1" dirty="0" smtClean="0">
                <a:sym typeface="Wingdings" panose="05000000000000000000" pitchFamily="2" charset="2"/>
              </a:rPr>
              <a:t>Chen 2016</a:t>
            </a:r>
            <a:endParaRPr lang="en-US" sz="2600" dirty="0" smtClean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en-US" sz="2600" b="1" dirty="0" smtClean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en-US" sz="2600" b="1" dirty="0" err="1" smtClean="0">
                <a:sym typeface="Wingdings" panose="05000000000000000000" pitchFamily="2" charset="2"/>
              </a:rPr>
              <a:t>Evénement</a:t>
            </a:r>
            <a:endParaRPr lang="en-US" sz="2600" b="1" dirty="0" smtClean="0">
              <a:sym typeface="Wingdings" panose="05000000000000000000" pitchFamily="2" charset="2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Cluster / </a:t>
            </a:r>
            <a:r>
              <a:rPr lang="en-US" sz="2600" dirty="0" err="1" smtClean="0">
                <a:sym typeface="Wingdings" panose="05000000000000000000" pitchFamily="2" charset="2"/>
              </a:rPr>
              <a:t>Unclustered</a:t>
            </a:r>
            <a:r>
              <a:rPr lang="en-US" sz="2600" dirty="0" smtClean="0">
                <a:sym typeface="Wingdings" panose="05000000000000000000" pitchFamily="2" charset="2"/>
              </a:rPr>
              <a:t> points / </a:t>
            </a:r>
            <a:r>
              <a:rPr lang="en-US" sz="2600" dirty="0" err="1" smtClean="0">
                <a:sym typeface="Wingdings" panose="05000000000000000000" pitchFamily="2" charset="2"/>
              </a:rPr>
              <a:t>Frontières</a:t>
            </a:r>
            <a:endParaRPr lang="en-US" sz="2600" dirty="0" smtClean="0">
              <a:sym typeface="Wingdings" panose="05000000000000000000" pitchFamily="2" charset="2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Baseline et </a:t>
            </a:r>
            <a:r>
              <a:rPr lang="en-US" sz="2600" dirty="0" err="1" smtClean="0">
                <a:sym typeface="Wingdings" panose="05000000000000000000" pitchFamily="2" charset="2"/>
              </a:rPr>
              <a:t>comparaison</a:t>
            </a:r>
            <a:endParaRPr lang="en-US" sz="2600" dirty="0">
              <a:sym typeface="Wingdings" panose="05000000000000000000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24799" y="4476076"/>
            <a:ext cx="3310759" cy="8092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Facile </a:t>
            </a:r>
            <a:r>
              <a:rPr lang="en-US" b="1" dirty="0" err="1" smtClean="0"/>
              <a:t>implémentation</a:t>
            </a:r>
            <a:endParaRPr lang="en-US" b="1" dirty="0" smtClean="0"/>
          </a:p>
          <a:p>
            <a:pPr algn="ctr"/>
            <a:r>
              <a:rPr lang="en-US" b="1" dirty="0" err="1" smtClean="0"/>
              <a:t>Plutot</a:t>
            </a:r>
            <a:r>
              <a:rPr lang="en-US" b="1" dirty="0" smtClean="0"/>
              <a:t> </a:t>
            </a:r>
            <a:r>
              <a:rPr lang="en-US" b="1" dirty="0" err="1" smtClean="0"/>
              <a:t>rapide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4270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2.3. PCA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155132"/>
            <a:ext cx="1121749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ym typeface="Wingdings" panose="05000000000000000000" pitchFamily="2" charset="2"/>
              </a:rPr>
              <a:t>1 </a:t>
            </a:r>
            <a:r>
              <a:rPr lang="en-US" sz="2600" b="1" dirty="0" err="1" smtClean="0">
                <a:sym typeface="Wingdings" panose="05000000000000000000" pitchFamily="2" charset="2"/>
              </a:rPr>
              <a:t>composante</a:t>
            </a:r>
            <a:r>
              <a:rPr lang="en-US" sz="2600" b="1" dirty="0" smtClean="0">
                <a:sym typeface="Wingdings" panose="05000000000000000000" pitchFamily="2" charset="2"/>
              </a:rPr>
              <a:t> = 1 </a:t>
            </a:r>
            <a:r>
              <a:rPr lang="en-US" sz="2600" b="1" dirty="0" err="1" smtClean="0">
                <a:sym typeface="Wingdings" panose="05000000000000000000" pitchFamily="2" charset="2"/>
              </a:rPr>
              <a:t>tendence</a:t>
            </a:r>
            <a:endParaRPr lang="en-US" sz="2600" b="1" dirty="0" smtClean="0">
              <a:sym typeface="Wingdings" panose="05000000000000000000" pitchFamily="2" charset="2"/>
            </a:endParaRPr>
          </a:p>
          <a:p>
            <a:endParaRPr lang="en-US" sz="2600" b="1" dirty="0">
              <a:sym typeface="Wingdings" panose="05000000000000000000" pitchFamily="2" charset="2"/>
            </a:endParaRPr>
          </a:p>
          <a:p>
            <a:r>
              <a:rPr lang="en-US" sz="2600" b="1" dirty="0" smtClean="0">
                <a:sym typeface="Wingdings" panose="05000000000000000000" pitchFamily="2" charset="2"/>
              </a:rPr>
              <a:t>Input &amp; Preprocessing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dirty="0" err="1" smtClean="0">
                <a:sym typeface="Wingdings" panose="05000000000000000000" pitchFamily="2" charset="2"/>
              </a:rPr>
              <a:t>L_t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ym typeface="Wingdings" panose="05000000000000000000" pitchFamily="2" charset="2"/>
              </a:rPr>
              <a:t>* L / L * </a:t>
            </a:r>
            <a:r>
              <a:rPr lang="en-US" sz="2600" dirty="0" err="1" smtClean="0">
                <a:sym typeface="Wingdings" panose="05000000000000000000" pitchFamily="2" charset="2"/>
              </a:rPr>
              <a:t>L_t</a:t>
            </a:r>
            <a:endParaRPr lang="en-US" sz="26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600" dirty="0" err="1" smtClean="0">
                <a:sym typeface="Wingdings" panose="05000000000000000000" pitchFamily="2" charset="2"/>
              </a:rPr>
              <a:t>Brauckhoff</a:t>
            </a:r>
            <a:r>
              <a:rPr lang="en-US" sz="2600" dirty="0" smtClean="0">
                <a:sym typeface="Wingdings" panose="05000000000000000000" pitchFamily="2" charset="2"/>
              </a:rPr>
              <a:t> 2009 </a:t>
            </a:r>
            <a:r>
              <a:rPr lang="en-US" sz="2600" dirty="0" smtClean="0">
                <a:sym typeface="Wingdings"/>
              </a:rPr>
              <a:t></a:t>
            </a:r>
            <a:r>
              <a:rPr lang="en-US" sz="2800" dirty="0" smtClean="0"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sym typeface="Wingdings" panose="05000000000000000000" pitchFamily="2" charset="2"/>
              </a:rPr>
              <a:t>Karhune</a:t>
            </a:r>
            <a:r>
              <a:rPr lang="en-US" sz="2800" dirty="0" smtClean="0">
                <a:sym typeface="Wingdings" panose="05000000000000000000" pitchFamily="2" charset="2"/>
              </a:rPr>
              <a:t>-Lowe transform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b="1" dirty="0" err="1" smtClean="0">
                <a:sym typeface="Wingdings" panose="05000000000000000000" pitchFamily="2" charset="2"/>
              </a:rPr>
              <a:t>Espace</a:t>
            </a:r>
            <a:r>
              <a:rPr lang="en-US" sz="2800" b="1" dirty="0" smtClean="0">
                <a:sym typeface="Wingdings" panose="05000000000000000000" pitchFamily="2" charset="2"/>
              </a:rPr>
              <a:t> </a:t>
            </a:r>
            <a:r>
              <a:rPr lang="en-US" sz="2800" b="1" dirty="0" err="1" smtClean="0">
                <a:sym typeface="Wingdings" panose="05000000000000000000" pitchFamily="2" charset="2"/>
              </a:rPr>
              <a:t>anormal</a:t>
            </a:r>
            <a:endParaRPr lang="en-US" sz="28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ym typeface="Wingdings" panose="05000000000000000000" pitchFamily="2" charset="2"/>
              </a:rPr>
              <a:t>K premières CP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b="1" dirty="0" smtClean="0">
                <a:sym typeface="Wingdings" panose="05000000000000000000" pitchFamily="2" charset="2"/>
              </a:rPr>
              <a:t>Anomaly </a:t>
            </a:r>
            <a:endParaRPr lang="en-US" sz="28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Projection </a:t>
            </a:r>
            <a:r>
              <a:rPr lang="en-US" sz="2600" dirty="0" err="1" smtClean="0">
                <a:sym typeface="Wingdings" panose="05000000000000000000" pitchFamily="2" charset="2"/>
              </a:rPr>
              <a:t>espace</a:t>
            </a:r>
            <a:r>
              <a:rPr lang="en-US" sz="2600" dirty="0" smtClean="0">
                <a:sym typeface="Wingdings" panose="05000000000000000000" pitchFamily="2" charset="2"/>
              </a:rPr>
              <a:t> </a:t>
            </a:r>
            <a:r>
              <a:rPr lang="en-US" sz="2600" dirty="0" err="1" smtClean="0">
                <a:sym typeface="Wingdings" panose="05000000000000000000" pitchFamily="2" charset="2"/>
              </a:rPr>
              <a:t>anormal</a:t>
            </a:r>
            <a:r>
              <a:rPr lang="en-US" sz="2600" dirty="0" smtClean="0">
                <a:sym typeface="Wingdings" panose="05000000000000000000" pitchFamily="2" charset="2"/>
              </a:rPr>
              <a:t> &gt; </a:t>
            </a:r>
            <a:r>
              <a:rPr lang="en-US" sz="2600" dirty="0" err="1" smtClean="0">
                <a:sym typeface="Wingdings" panose="05000000000000000000" pitchFamily="2" charset="2"/>
              </a:rPr>
              <a:t>seuil</a:t>
            </a:r>
            <a:endParaRPr lang="en-US" sz="26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endParaRPr lang="en-US" sz="2600" dirty="0">
              <a:sym typeface="Wingdings" panose="05000000000000000000" pitchFamily="2" charset="2"/>
            </a:endParaRPr>
          </a:p>
          <a:p>
            <a:endParaRPr lang="en-US" sz="2600" dirty="0" smtClean="0">
              <a:sym typeface="Wingdings" panose="05000000000000000000" pitchFamily="2" charset="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135006" y="1554524"/>
            <a:ext cx="3399810" cy="2520569"/>
            <a:chOff x="8054228" y="2479445"/>
            <a:chExt cx="1809774" cy="14096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4228" y="2479445"/>
              <a:ext cx="1809774" cy="11480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254143" y="3627467"/>
              <a:ext cx="16098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Example of matrix L</a:t>
              </a:r>
              <a:endParaRPr lang="en-US" sz="11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7641019" y="5150162"/>
            <a:ext cx="3310759" cy="1313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Paramètres</a:t>
            </a:r>
            <a:r>
              <a:rPr lang="en-US" b="1" dirty="0" smtClean="0"/>
              <a:t> </a:t>
            </a:r>
            <a:r>
              <a:rPr lang="en-US" b="1" dirty="0" err="1" smtClean="0"/>
              <a:t>manuels</a:t>
            </a:r>
            <a:endParaRPr lang="en-US" b="1" dirty="0" smtClean="0"/>
          </a:p>
          <a:p>
            <a:pPr algn="ctr"/>
            <a:r>
              <a:rPr lang="en-US" b="1" dirty="0" err="1" smtClean="0"/>
              <a:t>Contrainte</a:t>
            </a:r>
            <a:r>
              <a:rPr lang="en-US" b="1" dirty="0" smtClean="0"/>
              <a:t> extension: </a:t>
            </a:r>
            <a:r>
              <a:rPr lang="en-US" b="1" dirty="0" err="1" smtClean="0"/>
              <a:t>Région</a:t>
            </a:r>
            <a:r>
              <a:rPr lang="en-US" b="1" dirty="0" smtClean="0"/>
              <a:t> / Point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7664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2.4.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Topologie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et Distance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602014" y="2075115"/>
            <a:ext cx="4550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ym typeface="Wingdings" panose="05000000000000000000" pitchFamily="2" charset="2"/>
              </a:rPr>
              <a:t>Voisins</a:t>
            </a:r>
            <a:endParaRPr lang="en-US" sz="2000" b="1" dirty="0" smtClean="0">
              <a:sym typeface="Wingding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err="1" smtClean="0">
                <a:sym typeface="Wingdings"/>
              </a:rPr>
              <a:t>Combien</a:t>
            </a:r>
            <a:r>
              <a:rPr lang="en-US" sz="2000" dirty="0" smtClean="0">
                <a:sym typeface="Wingdings"/>
              </a:rPr>
              <a:t>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ym typeface="Wingdings"/>
              </a:rPr>
              <a:t>Distance?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>
              <a:sym typeface="Wingdings"/>
            </a:endParaRPr>
          </a:p>
          <a:p>
            <a:r>
              <a:rPr lang="en-US" sz="2000" b="1" dirty="0" smtClean="0">
                <a:sym typeface="Wingdings"/>
              </a:rPr>
              <a:t>Point</a:t>
            </a:r>
          </a:p>
          <a:p>
            <a:endParaRPr lang="en-US" sz="2000" b="1" dirty="0">
              <a:sym typeface="Wingding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02014" y="5422007"/>
            <a:ext cx="3310759" cy="8092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Point</a:t>
            </a:r>
            <a:endParaRPr lang="en-US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46234" y="2075115"/>
            <a:ext cx="4550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ym typeface="Wingdings" panose="05000000000000000000" pitchFamily="2" charset="2"/>
              </a:rPr>
              <a:t>Données</a:t>
            </a:r>
            <a:r>
              <a:rPr lang="en-US" sz="2000" b="1" dirty="0" smtClean="0">
                <a:sym typeface="Wingdings" panose="05000000000000000000" pitchFamily="2" charset="2"/>
              </a:rPr>
              <a:t> brutes </a:t>
            </a:r>
            <a:r>
              <a:rPr lang="en-US" sz="2000" b="1" dirty="0" smtClean="0">
                <a:sym typeface="Wingdings"/>
              </a:rPr>
              <a:t> </a:t>
            </a:r>
            <a:r>
              <a:rPr lang="en-US" sz="2000" b="1" dirty="0" err="1" smtClean="0">
                <a:sym typeface="Wingdings"/>
              </a:rPr>
              <a:t>Profil</a:t>
            </a:r>
            <a:r>
              <a:rPr lang="en-US" sz="2000" b="1" dirty="0" smtClean="0">
                <a:sym typeface="Wingdings"/>
              </a:rPr>
              <a:t> </a:t>
            </a:r>
            <a:r>
              <a:rPr lang="en-US" sz="2000" b="1" dirty="0" err="1" smtClean="0">
                <a:sym typeface="Wingdings"/>
              </a:rPr>
              <a:t>topologique</a:t>
            </a:r>
            <a:endParaRPr lang="en-US" sz="2000" b="1" dirty="0" smtClean="0">
              <a:sym typeface="Wingding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ym typeface="Wingdings"/>
              </a:rPr>
              <a:t>Pour </a:t>
            </a:r>
            <a:r>
              <a:rPr lang="en-US" sz="2000" dirty="0" err="1" smtClean="0">
                <a:sym typeface="Wingdings"/>
              </a:rPr>
              <a:t>chaque</a:t>
            </a:r>
            <a:r>
              <a:rPr lang="en-US" sz="2000" dirty="0" smtClean="0">
                <a:sym typeface="Wingdings"/>
              </a:rPr>
              <a:t> date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err="1" smtClean="0">
                <a:sym typeface="Wingdings"/>
              </a:rPr>
              <a:t>Aggrégé</a:t>
            </a:r>
            <a:endParaRPr lang="en-US" sz="2000" dirty="0" smtClean="0">
              <a:sym typeface="Wingdings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ym typeface="Wingdings"/>
              </a:rPr>
              <a:t>Seuils</a:t>
            </a:r>
            <a:endParaRPr lang="en-US" sz="2000" b="1" dirty="0" smtClean="0">
              <a:sym typeface="Wingdings"/>
            </a:endParaRPr>
          </a:p>
          <a:p>
            <a:endParaRPr lang="en-US" sz="2000" b="1" dirty="0">
              <a:sym typeface="Wingdings"/>
            </a:endParaRPr>
          </a:p>
          <a:p>
            <a:r>
              <a:rPr lang="en-US" sz="2000" b="1" dirty="0" err="1" smtClean="0">
                <a:sym typeface="Wingdings"/>
              </a:rPr>
              <a:t>Comparaisons</a:t>
            </a:r>
            <a:endParaRPr lang="fr-FR" sz="2000" b="1" dirty="0" smtClean="0">
              <a:sym typeface="Wingdings" panose="05000000000000000000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6234" y="5422007"/>
            <a:ext cx="3310759" cy="8092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Rapide</a:t>
            </a:r>
            <a:endParaRPr lang="en-US" b="1" dirty="0" smtClean="0"/>
          </a:p>
          <a:p>
            <a:pPr algn="ctr"/>
            <a:r>
              <a:rPr lang="en-US" b="1" dirty="0" smtClean="0"/>
              <a:t>Temps?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5614" y="1576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8883" y="1429407"/>
            <a:ext cx="399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Topologie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81601" y="1429407"/>
            <a:ext cx="399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Distance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61848" y="1945884"/>
            <a:ext cx="3899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65684" y="1945884"/>
            <a:ext cx="3899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522372" y="2075115"/>
            <a:ext cx="2417380" cy="4053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Autres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522372" y="2480441"/>
            <a:ext cx="2417380" cy="14504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Visualisation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Rough sets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Periodique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443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2.5. Tester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une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méthode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 smtClean="0">
                <a:sym typeface="Wingdings" panose="05000000000000000000" pitchFamily="2" charset="2"/>
              </a:rPr>
              <a:t>Evénements</a:t>
            </a:r>
            <a:r>
              <a:rPr lang="en-US" sz="2600" b="1" dirty="0" smtClean="0">
                <a:sym typeface="Wingdings" panose="05000000000000000000" pitchFamily="2" charset="2"/>
              </a:rPr>
              <a:t> </a:t>
            </a:r>
            <a:r>
              <a:rPr lang="en-US" sz="2600" b="1" dirty="0" err="1" smtClean="0">
                <a:sym typeface="Wingdings" panose="05000000000000000000" pitchFamily="2" charset="2"/>
              </a:rPr>
              <a:t>réels</a:t>
            </a:r>
            <a:endParaRPr lang="en-US" sz="2600" b="1" dirty="0" smtClean="0">
              <a:sym typeface="Wingdings"/>
            </a:endParaRPr>
          </a:p>
          <a:p>
            <a:endParaRPr lang="en-US" sz="2600" b="1" dirty="0" smtClean="0">
              <a:sym typeface="Wingdings"/>
            </a:endParaRPr>
          </a:p>
          <a:p>
            <a:endParaRPr lang="en-US" sz="2600" b="1" dirty="0">
              <a:sym typeface="Wingdings"/>
            </a:endParaRPr>
          </a:p>
          <a:p>
            <a:r>
              <a:rPr lang="en-US" sz="2600" b="1" dirty="0" smtClean="0">
                <a:sym typeface="Wingdings"/>
              </a:rPr>
              <a:t>Data semi-</a:t>
            </a:r>
            <a:r>
              <a:rPr lang="en-US" sz="2600" b="1" dirty="0" err="1" smtClean="0">
                <a:sym typeface="Wingdings"/>
              </a:rPr>
              <a:t>synthétique</a:t>
            </a:r>
            <a:endParaRPr lang="en-US" sz="2600" b="1" dirty="0" smtClean="0">
              <a:sym typeface="Wingdings"/>
            </a:endParaRPr>
          </a:p>
          <a:p>
            <a:endParaRPr lang="en-US" sz="2600" b="1" dirty="0" smtClean="0">
              <a:sym typeface="Wingdings"/>
            </a:endParaRPr>
          </a:p>
          <a:p>
            <a:endParaRPr lang="en-US" sz="2600" b="1" dirty="0">
              <a:sym typeface="Wingdings"/>
            </a:endParaRPr>
          </a:p>
          <a:p>
            <a:r>
              <a:rPr lang="en-US" sz="2600" b="1" dirty="0" err="1" smtClean="0">
                <a:sym typeface="Wingdings"/>
              </a:rPr>
              <a:t>Comparaison</a:t>
            </a:r>
            <a:endParaRPr lang="en-US" sz="2600" b="1" dirty="0" smtClean="0">
              <a:sym typeface="Wingdings"/>
            </a:endParaRPr>
          </a:p>
          <a:p>
            <a:endParaRPr lang="en-US" sz="2600" b="1" dirty="0" smtClean="0">
              <a:sym typeface="Wingdings"/>
            </a:endParaRPr>
          </a:p>
          <a:p>
            <a:endParaRPr lang="en-US" sz="2600" b="1" dirty="0">
              <a:sym typeface="Wingdings"/>
            </a:endParaRPr>
          </a:p>
          <a:p>
            <a:r>
              <a:rPr lang="en-US" sz="2600" b="1" dirty="0" smtClean="0">
                <a:sym typeface="Wingdings"/>
              </a:rPr>
              <a:t>Avis </a:t>
            </a:r>
            <a:r>
              <a:rPr lang="en-US" sz="2600" b="1" dirty="0" err="1" smtClean="0">
                <a:sym typeface="Wingdings"/>
              </a:rPr>
              <a:t>utilisateur</a:t>
            </a:r>
            <a:endParaRPr lang="fr-FR" sz="26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66692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94179" y="1281254"/>
            <a:ext cx="3005959" cy="31330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3. Design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expérimental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76741" y="1060544"/>
            <a:ext cx="1121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ym typeface="Wingdings" panose="05000000000000000000" pitchFamily="2" charset="2"/>
              </a:rPr>
              <a:t>Techniques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>
                <a:sym typeface="Wingdings" panose="05000000000000000000" pitchFamily="2" charset="2"/>
              </a:rPr>
              <a:t>Régions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>
                <a:sym typeface="Wingdings" panose="05000000000000000000" pitchFamily="2" charset="2"/>
              </a:rPr>
              <a:t>Représentatives</a:t>
            </a:r>
            <a:endParaRPr lang="en-US" sz="2400" b="1" dirty="0">
              <a:sym typeface="Wingdings" panose="05000000000000000000" pitchFamily="2" charset="2"/>
            </a:endParaRPr>
          </a:p>
          <a:p>
            <a:endParaRPr lang="en-US" sz="2400" b="1" dirty="0" smtClean="0">
              <a:sym typeface="Wingdings" panose="05000000000000000000" pitchFamily="2" charset="2"/>
            </a:endParaRPr>
          </a:p>
          <a:p>
            <a:r>
              <a:rPr lang="en-US" sz="2400" b="1" dirty="0" smtClean="0">
                <a:sym typeface="Wingdings" panose="05000000000000000000" pitchFamily="2" charset="2"/>
              </a:rPr>
              <a:t>Data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NYC taxis: pickups + drop-offs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>
                <a:sym typeface="Wingdings" panose="05000000000000000000" pitchFamily="2" charset="2"/>
              </a:rPr>
              <a:t>Octobre</a:t>
            </a:r>
            <a:r>
              <a:rPr lang="en-US" sz="2400" dirty="0" smtClean="0">
                <a:sym typeface="Wingdings" panose="05000000000000000000" pitchFamily="2" charset="2"/>
              </a:rPr>
              <a:t> 2011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>
                <a:sym typeface="Wingdings" panose="05000000000000000000" pitchFamily="2" charset="2"/>
              </a:rPr>
              <a:t>Filtre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 marL="971550" lvl="1" indent="-514350">
              <a:buFont typeface="+mj-lt"/>
              <a:buAutoNum type="alphaUcPeriod"/>
            </a:pPr>
            <a:r>
              <a:rPr lang="en-US" sz="2400" dirty="0" err="1" smtClean="0">
                <a:sym typeface="Wingdings" panose="05000000000000000000" pitchFamily="2" charset="2"/>
              </a:rPr>
              <a:t>Toute</a:t>
            </a:r>
            <a:r>
              <a:rPr lang="en-US" sz="2400" dirty="0" smtClean="0">
                <a:sym typeface="Wingdings" panose="05000000000000000000" pitchFamily="2" charset="2"/>
              </a:rPr>
              <a:t> intersection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 dirty="0" smtClean="0">
                <a:sym typeface="Wingdings" panose="05000000000000000000" pitchFamily="2" charset="2"/>
              </a:rPr>
              <a:t>Centre cellules de grille </a:t>
            </a:r>
            <a:r>
              <a:rPr lang="en-US" sz="2400" dirty="0" err="1" smtClean="0">
                <a:sym typeface="Wingdings" panose="05000000000000000000" pitchFamily="2" charset="2"/>
              </a:rPr>
              <a:t>jsq</a:t>
            </a:r>
            <a:r>
              <a:rPr lang="en-US" sz="2400" dirty="0" smtClean="0">
                <a:sym typeface="Wingdings" panose="05000000000000000000" pitchFamily="2" charset="2"/>
              </a:rPr>
              <a:t> Central Park Nord</a:t>
            </a:r>
            <a:endParaRPr lang="en-US" sz="2400" dirty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b="1" dirty="0" err="1" smtClean="0">
                <a:sym typeface="Wingdings" panose="05000000000000000000" pitchFamily="2" charset="2"/>
              </a:rPr>
              <a:t>Objectif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Nature des </a:t>
            </a:r>
            <a:r>
              <a:rPr lang="en-US" sz="2400" dirty="0" err="1" smtClean="0">
                <a:sym typeface="Wingdings" panose="05000000000000000000" pitchFamily="2" charset="2"/>
              </a:rPr>
              <a:t>événements</a:t>
            </a:r>
            <a:r>
              <a:rPr lang="en-US" sz="2400" dirty="0" smtClean="0">
                <a:sym typeface="Wingdings" panose="05000000000000000000" pitchFamily="2" charset="2"/>
              </a:rPr>
              <a:t>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>
                <a:sym typeface="Wingdings" panose="05000000000000000000" pitchFamily="2" charset="2"/>
              </a:rPr>
              <a:t>Composantes</a:t>
            </a:r>
            <a:r>
              <a:rPr lang="en-US" sz="2400" dirty="0" smtClean="0">
                <a:sym typeface="Wingdings" panose="05000000000000000000" pitchFamily="2" charset="2"/>
              </a:rPr>
              <a:t>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>
                <a:sym typeface="Wingdings" panose="05000000000000000000" pitchFamily="2" charset="2"/>
              </a:rPr>
              <a:t>Stabilité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paramètres</a:t>
            </a:r>
            <a:r>
              <a:rPr lang="en-US" sz="2400" dirty="0">
                <a:sym typeface="Wingdings" panose="05000000000000000000" pitchFamily="2" charset="2"/>
              </a:rPr>
              <a:t>?</a:t>
            </a:r>
            <a:endParaRPr lang="fr-FR" sz="2400" dirty="0" smtClean="0">
              <a:sym typeface="Wingdings" panose="05000000000000000000" pitchFamily="2" charset="2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50922" y="1944413"/>
            <a:ext cx="1376856" cy="1713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 =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0922" y="3836276"/>
            <a:ext cx="155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 = </a:t>
            </a:r>
            <a:r>
              <a:rPr lang="en-US" dirty="0" err="1" smtClean="0"/>
              <a:t>exp</a:t>
            </a:r>
            <a:r>
              <a:rPr lang="en-US" dirty="0" smtClean="0"/>
              <a:t>(-d)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10550" y="5151076"/>
            <a:ext cx="3657600" cy="10615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Pas </a:t>
            </a:r>
            <a:r>
              <a:rPr lang="en-US" b="1" dirty="0" err="1" smtClean="0"/>
              <a:t>d’événements</a:t>
            </a:r>
            <a:r>
              <a:rPr lang="en-US" b="1" dirty="0" smtClean="0"/>
              <a:t> </a:t>
            </a:r>
            <a:r>
              <a:rPr lang="en-US" b="1" dirty="0" err="1" smtClean="0"/>
              <a:t>références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289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SaTScan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Space Time Permutation</a:t>
              </a:r>
              <a:endParaRPr lang="en-US" sz="2903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  <a:p>
              <a:r>
                <a:rPr lang="en-US" sz="2903" b="1" i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Executive Summary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>
                <a:sym typeface="Wingdings" panose="05000000000000000000" pitchFamily="2" charset="2"/>
              </a:rPr>
              <a:t>Modèle</a:t>
            </a:r>
            <a:r>
              <a:rPr lang="en-US" sz="2200" b="1" dirty="0" smtClean="0">
                <a:sym typeface="Wingdings" panose="05000000000000000000" pitchFamily="2" charset="2"/>
              </a:rPr>
              <a:t>: </a:t>
            </a:r>
            <a:r>
              <a:rPr lang="en-US" sz="2200" b="1" dirty="0" err="1" smtClean="0">
                <a:sym typeface="Wingdings" panose="05000000000000000000" pitchFamily="2" charset="2"/>
              </a:rPr>
              <a:t>densité</a:t>
            </a:r>
            <a:r>
              <a:rPr lang="en-US" sz="2200" b="1" dirty="0" smtClean="0">
                <a:sym typeface="Wingdings" panose="05000000000000000000" pitchFamily="2" charset="2"/>
              </a:rPr>
              <a:t> </a:t>
            </a:r>
            <a:r>
              <a:rPr lang="en-US" sz="2200" b="1" dirty="0" err="1" smtClean="0">
                <a:sym typeface="Wingdings" panose="05000000000000000000" pitchFamily="2" charset="2"/>
              </a:rPr>
              <a:t>prédite</a:t>
            </a:r>
            <a:r>
              <a:rPr lang="en-US" sz="2200" b="1" dirty="0" smtClean="0">
                <a:sym typeface="Wingdings" panose="05000000000000000000" pitchFamily="2" charset="2"/>
              </a:rPr>
              <a:t> = </a:t>
            </a:r>
            <a:r>
              <a:rPr lang="en-US" sz="2200" b="1" dirty="0" err="1" smtClean="0">
                <a:sym typeface="Wingdings" panose="05000000000000000000" pitchFamily="2" charset="2"/>
              </a:rPr>
              <a:t>moyenne</a:t>
            </a:r>
            <a:r>
              <a:rPr lang="en-US" sz="2200" b="1" dirty="0" smtClean="0">
                <a:sym typeface="Wingdings" panose="05000000000000000000" pitchFamily="2" charset="2"/>
              </a:rPr>
              <a:t> </a:t>
            </a:r>
            <a:r>
              <a:rPr lang="en-US" sz="2200" b="1" dirty="0" err="1" smtClean="0">
                <a:sym typeface="Wingdings" panose="05000000000000000000" pitchFamily="2" charset="2"/>
              </a:rPr>
              <a:t>agrégée</a:t>
            </a:r>
            <a:r>
              <a:rPr lang="en-US" sz="2200" b="1" dirty="0" smtClean="0">
                <a:sym typeface="Wingdings" panose="05000000000000000000" pitchFamily="2" charset="2"/>
              </a:rPr>
              <a:t>. </a:t>
            </a:r>
            <a:r>
              <a:rPr lang="en-US" sz="2200" b="1" dirty="0" err="1" smtClean="0">
                <a:sym typeface="Wingdings" panose="05000000000000000000" pitchFamily="2" charset="2"/>
              </a:rPr>
              <a:t>Différence</a:t>
            </a:r>
            <a:r>
              <a:rPr lang="en-US" sz="2200" b="1" dirty="0" smtClean="0">
                <a:sym typeface="Wingdings" panose="05000000000000000000" pitchFamily="2" charset="2"/>
              </a:rPr>
              <a:t> </a:t>
            </a:r>
            <a:r>
              <a:rPr lang="en-US" sz="2200" b="1" dirty="0" err="1" smtClean="0">
                <a:sym typeface="Wingdings" panose="05000000000000000000" pitchFamily="2" charset="2"/>
              </a:rPr>
              <a:t>significative</a:t>
            </a:r>
            <a:r>
              <a:rPr lang="en-US" sz="2200" b="1" dirty="0" smtClean="0">
                <a:sym typeface="Wingdings" panose="05000000000000000000" pitchFamily="2" charset="2"/>
              </a:rPr>
              <a:t> </a:t>
            </a:r>
            <a:r>
              <a:rPr lang="en-US" sz="2200" b="1" dirty="0" smtClean="0">
                <a:sym typeface="Wingdings"/>
              </a:rPr>
              <a:t> </a:t>
            </a:r>
            <a:r>
              <a:rPr lang="en-US" sz="2200" b="1" dirty="0" err="1" smtClean="0">
                <a:sym typeface="Wingdings"/>
              </a:rPr>
              <a:t>événement</a:t>
            </a:r>
            <a:endParaRPr lang="en-US" sz="2200" b="1" dirty="0" smtClean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>
                <a:sym typeface="Wingdings"/>
              </a:rPr>
              <a:t>Bornes</a:t>
            </a:r>
            <a:r>
              <a:rPr lang="en-US" sz="2200" dirty="0" smtClean="0">
                <a:sym typeface="Wingdings"/>
              </a:rPr>
              <a:t> S &amp; T</a:t>
            </a:r>
          </a:p>
          <a:p>
            <a:endParaRPr lang="en-US" sz="2200" b="1" dirty="0">
              <a:sym typeface="Wingdings"/>
            </a:endParaRPr>
          </a:p>
          <a:p>
            <a:r>
              <a:rPr lang="en-US" sz="2200" b="1" dirty="0" err="1" smtClean="0">
                <a:sym typeface="Wingdings"/>
              </a:rPr>
              <a:t>Détecte</a:t>
            </a:r>
            <a:r>
              <a:rPr lang="en-US" sz="2200" b="1" dirty="0" smtClean="0">
                <a:sym typeface="Wingdings"/>
              </a:rPr>
              <a:t> les fortes </a:t>
            </a:r>
            <a:r>
              <a:rPr lang="en-US" sz="2200" b="1" dirty="0" err="1" smtClean="0">
                <a:sym typeface="Wingdings"/>
              </a:rPr>
              <a:t>densités</a:t>
            </a:r>
            <a:endParaRPr lang="en-US" sz="2200" b="1" dirty="0" smtClean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sym typeface="Wingdings"/>
              </a:rPr>
              <a:t>Patterns </a:t>
            </a:r>
            <a:r>
              <a:rPr lang="en-US" sz="2200" dirty="0" err="1" smtClean="0">
                <a:sym typeface="Wingdings"/>
              </a:rPr>
              <a:t>urbains</a:t>
            </a:r>
            <a:r>
              <a:rPr lang="en-US" sz="2200" dirty="0" smtClean="0">
                <a:sym typeface="Wingdings"/>
              </a:rPr>
              <a:t> </a:t>
            </a:r>
            <a:r>
              <a:rPr lang="en-US" sz="2200" dirty="0" err="1" smtClean="0">
                <a:sym typeface="Wingdings"/>
              </a:rPr>
              <a:t>réguliers</a:t>
            </a:r>
            <a:r>
              <a:rPr lang="en-US" sz="2200" dirty="0" smtClean="0">
                <a:sym typeface="Wingdings"/>
              </a:rPr>
              <a:t>: nightlife / rush hour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sym typeface="Wingdings"/>
            </a:endParaRPr>
          </a:p>
          <a:p>
            <a:r>
              <a:rPr lang="en-US" sz="2200" b="1" dirty="0" err="1" smtClean="0">
                <a:sym typeface="Wingdings"/>
              </a:rPr>
              <a:t>Biais</a:t>
            </a:r>
            <a:r>
              <a:rPr lang="en-US" sz="2200" b="1" dirty="0" smtClean="0">
                <a:sym typeface="Wingdings"/>
              </a:rPr>
              <a:t> </a:t>
            </a:r>
            <a:r>
              <a:rPr lang="en-US" sz="2200" b="1" dirty="0" err="1" smtClean="0">
                <a:sym typeface="Wingdings"/>
              </a:rPr>
              <a:t>additif</a:t>
            </a:r>
            <a:endParaRPr lang="en-US" sz="2200" dirty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>
                <a:sym typeface="Wingdings"/>
              </a:rPr>
              <a:t>Espace</a:t>
            </a:r>
            <a:endParaRPr lang="en-US" sz="2200" dirty="0" smtClean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sym typeface="Wingdings"/>
              </a:rPr>
              <a:t>Temps &lt; 7h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sym typeface="Wingdings"/>
            </a:endParaRPr>
          </a:p>
          <a:p>
            <a:r>
              <a:rPr lang="en-US" sz="2200" b="1" dirty="0" err="1" smtClean="0">
                <a:sym typeface="Wingdings"/>
              </a:rPr>
              <a:t>Cercles</a:t>
            </a:r>
            <a:r>
              <a:rPr lang="en-US" sz="2200" b="1" dirty="0" smtClean="0">
                <a:sym typeface="Wingdings"/>
              </a:rPr>
              <a:t> &lt;&lt; Ellipses  routes</a:t>
            </a:r>
          </a:p>
          <a:p>
            <a:endParaRPr lang="en-US" sz="2200" b="1" dirty="0">
              <a:sym typeface="Wingdings"/>
            </a:endParaRPr>
          </a:p>
          <a:p>
            <a:r>
              <a:rPr lang="en-US" sz="2200" b="1" dirty="0" err="1" smtClean="0">
                <a:sym typeface="Wingdings"/>
              </a:rPr>
              <a:t>Résultats</a:t>
            </a:r>
            <a:r>
              <a:rPr lang="en-US" sz="2200" b="1" dirty="0" smtClean="0">
                <a:sym typeface="Wingdings"/>
              </a:rPr>
              <a:t> stables</a:t>
            </a:r>
          </a:p>
          <a:p>
            <a:pPr marL="285750" indent="-285750">
              <a:buFont typeface="Arial" charset="0"/>
              <a:buChar char="•"/>
            </a:pPr>
            <a:endParaRPr lang="fr-FR" sz="22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881053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4.1. Model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théorique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630896" y="1449061"/>
                <a:ext cx="10804359" cy="4846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5000" rIns="90000" bIns="4500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Noto Sans CJK SC Regular" charset="0"/>
                    <a:cs typeface="Noto Sans CJK SC Regular" charset="0"/>
                  </a:defRPr>
                </a:lvl1pPr>
                <a:lvl2pPr marL="739775" indent="-282575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Noto Sans CJK SC Regular" charset="0"/>
                    <a:cs typeface="Noto Sans CJK SC Regular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Noto Sans CJK SC Regular" charset="0"/>
                    <a:cs typeface="Noto Sans CJK SC Regular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Noto Sans CJK SC Regular" charset="0"/>
                    <a:cs typeface="Noto Sans CJK SC Regular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Noto Sans CJK SC Regular" charset="0"/>
                    <a:cs typeface="Noto Sans CJK SC Regular" charset="0"/>
                  </a:defRPr>
                </a:lvl5pPr>
                <a:lvl6pPr marL="25146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Noto Sans CJK SC Regular" charset="0"/>
                    <a:cs typeface="Noto Sans CJK SC Regular" charset="0"/>
                  </a:defRPr>
                </a:lvl6pPr>
                <a:lvl7pPr marL="29718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Noto Sans CJK SC Regular" charset="0"/>
                    <a:cs typeface="Noto Sans CJK SC Regular" charset="0"/>
                  </a:defRPr>
                </a:lvl7pPr>
                <a:lvl8pPr marL="34290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Noto Sans CJK SC Regular" charset="0"/>
                    <a:cs typeface="Noto Sans CJK SC Regular" charset="0"/>
                  </a:defRPr>
                </a:lvl8pPr>
                <a:lvl9pPr marL="38862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Noto Sans CJK SC Regular" charset="0"/>
                    <a:cs typeface="Noto Sans CJK SC Regular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sz="1400" b="1" dirty="0" err="1" smtClean="0">
                    <a:cs typeface="DejaVu Sans" panose="020B0603030804020204" pitchFamily="34" charset="0"/>
                  </a:rPr>
                  <a:t>Hypothèse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: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 la </a:t>
                </a:r>
                <a:r>
                  <a:rPr lang="en-US" sz="1400" dirty="0" err="1" smtClean="0">
                    <a:sym typeface="Wingdings" panose="05000000000000000000" pitchFamily="2" charset="2"/>
                  </a:rPr>
                  <a:t>probabilité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 </a:t>
                </a:r>
                <a:r>
                  <a:rPr lang="en-US" sz="1400" dirty="0" err="1" smtClean="0">
                    <a:sym typeface="Wingdings" panose="05000000000000000000" pitchFamily="2" charset="2"/>
                  </a:rPr>
                  <a:t>qu’un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 taxi </a:t>
                </a:r>
                <a:r>
                  <a:rPr lang="en-US" sz="1400" dirty="0" err="1" smtClean="0">
                    <a:sym typeface="Wingdings" panose="05000000000000000000" pitchFamily="2" charset="2"/>
                  </a:rPr>
                  <a:t>dépose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/pickup a un </a:t>
                </a:r>
                <a:r>
                  <a:rPr lang="en-US" sz="1400" dirty="0" err="1" smtClean="0">
                    <a:sym typeface="Wingdings" panose="05000000000000000000" pitchFamily="2" charset="2"/>
                  </a:rPr>
                  <a:t>certaine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 </a:t>
                </a:r>
                <a:r>
                  <a:rPr lang="en-US" sz="1400" dirty="0" err="1" smtClean="0">
                    <a:sym typeface="Wingdings" panose="05000000000000000000" pitchFamily="2" charset="2"/>
                  </a:rPr>
                  <a:t>localisation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 z a </a:t>
                </a:r>
                <a:r>
                  <a:rPr lang="en-US" sz="1400" dirty="0" err="1" smtClean="0">
                    <a:sym typeface="Wingdings" panose="05000000000000000000" pitchFamily="2" charset="2"/>
                  </a:rPr>
                  <a:t>l’instant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 d </a:t>
                </a:r>
                <a:r>
                  <a:rPr lang="en-US" sz="1400" dirty="0" err="1" smtClean="0">
                    <a:sym typeface="Wingdings" panose="05000000000000000000" pitchFamily="2" charset="2"/>
                  </a:rPr>
                  <a:t>est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 la meme a </a:t>
                </a:r>
                <a:r>
                  <a:rPr lang="en-US" sz="1400" dirty="0" err="1" smtClean="0">
                    <a:sym typeface="Wingdings" panose="05000000000000000000" pitchFamily="2" charset="2"/>
                  </a:rPr>
                  <a:t>tous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 les instants</a:t>
                </a:r>
                <a:endParaRPr lang="en-US" sz="1400" dirty="0"/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sz="1400" dirty="0">
                    <a:cs typeface="DejaVu Sans" panose="020B0603030804020204" pitchFamily="34" charset="0"/>
                  </a:rPr>
                  <a:t>		</a:t>
                </a:r>
                <a:r>
                  <a:rPr lang="en-US" sz="1400" dirty="0">
                    <a:cs typeface="DejaVu Sans" panose="020B0603030804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1400" dirty="0" err="1" smtClean="0">
                    <a:cs typeface="DejaVu Sans" panose="020B0603030804020204" pitchFamily="34" charset="0"/>
                    <a:sym typeface="Wingdings" panose="05000000000000000000" pitchFamily="2" charset="2"/>
                  </a:rPr>
                  <a:t>Anomalie</a:t>
                </a:r>
                <a:r>
                  <a:rPr lang="en-US" sz="1400" dirty="0" smtClean="0">
                    <a:cs typeface="DejaVu Sans" panose="020B0603030804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  <a:sym typeface="Wingdings" panose="05000000000000000000" pitchFamily="2" charset="2"/>
                  </a:rPr>
                  <a:t>détectée</a:t>
                </a:r>
                <a:r>
                  <a:rPr lang="en-US" sz="1400" dirty="0" smtClean="0">
                    <a:cs typeface="DejaVu Sans" panose="020B0603030804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  <a:sym typeface="Wingdings" panose="05000000000000000000" pitchFamily="2" charset="2"/>
                  </a:rPr>
                  <a:t>sinon</a:t>
                </a:r>
                <a:endParaRPr lang="en-US" sz="1400" dirty="0" smtClean="0">
                  <a:cs typeface="DejaVu Sans" panose="020B0603030804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endParaRPr lang="en-US" sz="1400" b="1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sz="1400" b="1" dirty="0">
                    <a:cs typeface="DejaVu Sans" panose="020B0603030804020204" pitchFamily="34" charset="0"/>
                  </a:rPr>
                  <a:t>Expected count formula for a day d and a location z</a:t>
                </a: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endParaRPr lang="en-US" sz="400" b="1" dirty="0">
                  <a:cs typeface="DejaVu Sans" panose="020B0603030804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Times New Roman" panose="02020603050405020304" pitchFamily="18" charset="0"/>
                  <a:buChar char="–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latin typeface="Cambria Math" charset="0"/>
                            <a:cs typeface="DejaVu Sans" panose="020B060303080402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exp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  <a:cs typeface="DejaVu Sans" panose="020B0603030804020204" pitchFamily="34" charset="0"/>
                              </a:rPr>
                              <m:t>𝑧𝑑</m:t>
                            </m:r>
                          </m:sub>
                        </m:sSub>
                      </m:fName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 = </m:t>
                        </m:r>
                        <m:f>
                          <m:fPr>
                            <m:ctrlPr>
                              <a:rPr lang="en-US" sz="1400" i="1">
                                <a:latin typeface="Cambria Math" charset="0"/>
                                <a:cs typeface="DejaVu Sans" panose="020B0603030804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monthly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counts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at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z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global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monthly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400" dirty="0">
                                <a:cs typeface="DejaVu Sans" panose="020B0603030804020204" pitchFamily="34" charset="0"/>
                              </a:rPr>
                              <m:t>counts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∗(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𝑔𝑙𝑜𝑏𝑎𝑙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𝑑𝑎</m:t>
                        </m:r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  <a:cs typeface="DejaVu Sans" panose="020B0603030804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cs typeface="DejaVu Sans" panose="020B0603030804020204" pitchFamily="34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𝑐𝑜𝑢𝑛𝑡𝑠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DejaVu Sans" panose="020B0603030804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400" b="1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endParaRPr lang="en-US" sz="1400" b="1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</a:pPr>
                <a:r>
                  <a:rPr lang="en-US" sz="1400" b="1" dirty="0">
                    <a:cs typeface="DejaVu Sans" panose="020B0603030804020204" pitchFamily="34" charset="0"/>
                  </a:rPr>
                  <a:t>A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pproximation</a:t>
                </a:r>
                <a:r>
                  <a:rPr lang="en-US" sz="1400" dirty="0">
                    <a:cs typeface="DejaVu Sans" panose="020B0603030804020204" pitchFamily="34" charset="0"/>
                  </a:rPr>
                  <a:t>: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si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l-GR" sz="1400" dirty="0"/>
                  <a:t>Σ</a:t>
                </a:r>
                <a:r>
                  <a:rPr lang="fr-FR" sz="1400" i="1" baseline="-25000" dirty="0"/>
                  <a:t>z</a:t>
                </a:r>
                <a:r>
                  <a:rPr lang="el-GR" sz="1400" baseline="-25000" dirty="0"/>
                  <a:t>ϵ</a:t>
                </a:r>
                <a:r>
                  <a:rPr lang="fr-FR" sz="1400" i="1" baseline="-25000" dirty="0" err="1"/>
                  <a:t>A</a:t>
                </a:r>
                <a:r>
                  <a:rPr lang="fr-FR" sz="1400" i="1" dirty="0" err="1"/>
                  <a:t>c</a:t>
                </a:r>
                <a:r>
                  <a:rPr lang="fr-FR" sz="1400" i="1" baseline="-25000" dirty="0" err="1"/>
                  <a:t>zd</a:t>
                </a:r>
                <a:r>
                  <a:rPr lang="en-US" sz="1400" dirty="0">
                    <a:cs typeface="DejaVu Sans" panose="020B0603030804020204" pitchFamily="34" charset="0"/>
                  </a:rPr>
                  <a:t> 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et </a:t>
                </a:r>
                <a:r>
                  <a:rPr lang="el-GR" sz="1400" dirty="0"/>
                  <a:t>Σ</a:t>
                </a:r>
                <a:r>
                  <a:rPr lang="fr-FR" sz="1400" i="1" baseline="-25000" dirty="0"/>
                  <a:t>d</a:t>
                </a:r>
                <a:r>
                  <a:rPr lang="el-GR" sz="1400" baseline="-25000" dirty="0"/>
                  <a:t>ϵ</a:t>
                </a:r>
                <a:r>
                  <a:rPr lang="fr-FR" sz="1400" i="1" baseline="-25000" dirty="0" err="1"/>
                  <a:t>A</a:t>
                </a:r>
                <a:r>
                  <a:rPr lang="fr-FR" sz="1400" i="1" dirty="0" err="1"/>
                  <a:t>c</a:t>
                </a:r>
                <a:r>
                  <a:rPr lang="fr-FR" sz="1400" i="1" baseline="-25000" dirty="0" err="1"/>
                  <a:t>zd</a:t>
                </a:r>
                <a:r>
                  <a:rPr lang="en-US" sz="1400" dirty="0">
                    <a:cs typeface="DejaVu Sans" panose="020B0603030804020204" pitchFamily="34" charset="0"/>
                  </a:rPr>
                  <a:t> &lt;&lt;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densité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totale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C</a:t>
                </a:r>
                <a:r>
                  <a:rPr lang="en-US" sz="1400" dirty="0">
                    <a:cs typeface="DejaVu Sans" panose="020B0603030804020204" pitchFamily="34" charset="0"/>
                  </a:rPr>
                  <a:t>,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alors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densité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(A) ~ Poisson(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exp_A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)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où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A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est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une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région</a:t>
                </a:r>
                <a:endParaRPr lang="en-US" sz="1400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</a:pPr>
                <a:r>
                  <a:rPr lang="en-US" sz="1400" dirty="0">
                    <a:cs typeface="DejaVu Sans" panose="020B0603030804020204" pitchFamily="34" charset="0"/>
                  </a:rPr>
                  <a:t>		</a:t>
                </a:r>
                <a:endParaRPr lang="en-US" sz="1400" dirty="0">
                  <a:cs typeface="DejaVu Sans" panose="020B0603030804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buClrTx/>
                </a:pPr>
                <a:endParaRPr lang="en-US" sz="1400" b="1" dirty="0" smtClean="0">
                  <a:cs typeface="DejaVu Sans" panose="020B0603030804020204" pitchFamily="34" charset="0"/>
                </a:endParaRPr>
              </a:p>
              <a:p>
                <a:pPr marL="285750" indent="-285750">
                  <a:lnSpc>
                    <a:spcPct val="100000"/>
                  </a:lnSpc>
                  <a:buClrTx/>
                  <a:buFont typeface="Wingdings" charset="2"/>
                  <a:buChar char="à"/>
                </a:pPr>
                <a:r>
                  <a:rPr lang="en-US" sz="1400" b="1" dirty="0" smtClean="0">
                    <a:cs typeface="DejaVu Sans" panose="020B0603030804020204" pitchFamily="34" charset="0"/>
                  </a:rPr>
                  <a:t>Test </a:t>
                </a:r>
                <a:r>
                  <a:rPr lang="en-US" sz="1400" b="1" dirty="0" err="1" smtClean="0">
                    <a:cs typeface="DejaVu Sans" panose="020B0603030804020204" pitchFamily="34" charset="0"/>
                  </a:rPr>
                  <a:t>statistique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: rapport de </a:t>
                </a:r>
                <a:r>
                  <a:rPr lang="en-US" sz="1400" b="1" dirty="0" err="1" smtClean="0">
                    <a:cs typeface="DejaVu Sans" panose="020B0603030804020204" pitchFamily="34" charset="0"/>
                  </a:rPr>
                  <a:t>vraisemblance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 de Poisson </a:t>
                </a:r>
                <a:r>
                  <a:rPr lang="en-US" sz="1400" b="1" dirty="0" err="1" smtClean="0">
                    <a:cs typeface="DejaVu Sans" panose="020B0603030804020204" pitchFamily="34" charset="0"/>
                  </a:rPr>
                  <a:t>généralisé</a:t>
                </a:r>
                <a:r>
                  <a:rPr lang="en-US" sz="1400" b="1" dirty="0">
                    <a:cs typeface="DejaVu Sans" panose="020B0603030804020204" pitchFamily="34" charset="0"/>
                  </a:rPr>
                  <a:t> 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(H1: </a:t>
                </a:r>
                <a:r>
                  <a:rPr lang="en-US" sz="1400" b="1" dirty="0" err="1" smtClean="0">
                    <a:cs typeface="DejaVu Sans" panose="020B0603030804020204" pitchFamily="34" charset="0"/>
                  </a:rPr>
                  <a:t>c_A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 =/= </a:t>
                </a:r>
                <a:r>
                  <a:rPr lang="en-US" sz="1400" b="1" dirty="0" err="1" smtClean="0">
                    <a:cs typeface="DejaVu Sans" panose="020B0603030804020204" pitchFamily="34" charset="0"/>
                  </a:rPr>
                  <a:t>u_A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)</a:t>
                </a:r>
                <a:endParaRPr lang="en-US" sz="1400" b="1" dirty="0">
                  <a:cs typeface="DejaVu Sans" panose="020B0603030804020204" pitchFamily="34" charset="0"/>
                </a:endParaRPr>
              </a:p>
              <a:p>
                <a:pPr marL="285750" indent="-285750">
                  <a:lnSpc>
                    <a:spcPct val="100000"/>
                  </a:lnSpc>
                  <a:buClrTx/>
                  <a:buFont typeface="Wingdings" charset="2"/>
                  <a:buChar char="à"/>
                </a:pPr>
                <a:endParaRPr lang="en-US" sz="1400" b="1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endParaRPr lang="en-US" sz="1400" b="1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endParaRPr lang="en-US" sz="1400" b="1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endParaRPr lang="en-US" sz="1400" b="1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endParaRPr lang="en-US" sz="1400" b="1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endParaRPr lang="en-US" sz="1400" b="1" dirty="0" smtClean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sz="1400" b="1" dirty="0" err="1" smtClean="0">
                    <a:cs typeface="DejaVu Sans" panose="020B0603030804020204" pitchFamily="34" charset="0"/>
                  </a:rPr>
                  <a:t>Faible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b="1" dirty="0" err="1" smtClean="0">
                    <a:cs typeface="DejaVu Sans" panose="020B0603030804020204" pitchFamily="34" charset="0"/>
                  </a:rPr>
                  <a:t>densité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b="1" dirty="0" err="1" smtClean="0">
                    <a:cs typeface="DejaVu Sans" panose="020B0603030804020204" pitchFamily="34" charset="0"/>
                  </a:rPr>
                  <a:t>observée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 / </a:t>
                </a:r>
                <a:r>
                  <a:rPr lang="en-US" sz="1400" b="1" dirty="0" err="1" smtClean="0">
                    <a:cs typeface="DejaVu Sans" panose="020B0603030804020204" pitchFamily="34" charset="0"/>
                  </a:rPr>
                  <a:t>attendue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b="1" dirty="0" err="1" smtClean="0">
                    <a:cs typeface="DejaVu Sans" panose="020B0603030804020204" pitchFamily="34" charset="0"/>
                  </a:rPr>
                  <a:t>peut</a:t>
                </a:r>
                <a:r>
                  <a:rPr lang="en-US" sz="1400" b="1" dirty="0" smtClean="0">
                    <a:cs typeface="DejaVu Sans" panose="020B0603030804020204" pitchFamily="34" charset="0"/>
                  </a:rPr>
                  <a:t> </a:t>
                </a:r>
                <a:r>
                  <a:rPr lang="fr-FR" sz="1400" b="1" dirty="0" smtClean="0">
                    <a:cs typeface="DejaVu Sans" panose="020B0603030804020204" pitchFamily="34" charset="0"/>
                  </a:rPr>
                  <a:t>être due à</a:t>
                </a:r>
                <a:endParaRPr lang="en-US" sz="1400" b="1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sz="1400" dirty="0">
                    <a:cs typeface="DejaVu Sans" panose="020B0603030804020204" pitchFamily="34" charset="0"/>
                  </a:rPr>
                  <a:t>		I) 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une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densité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faible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à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z</a:t>
                </a:r>
                <a:endParaRPr lang="en-US" sz="1400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sz="1400" dirty="0">
                    <a:cs typeface="DejaVu Sans" panose="020B0603030804020204" pitchFamily="34" charset="0"/>
                  </a:rPr>
                  <a:t>		II)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une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densité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importante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dans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les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autres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</a:t>
                </a:r>
                <a:r>
                  <a:rPr lang="en-US" sz="1400" dirty="0" err="1" smtClean="0">
                    <a:cs typeface="DejaVu Sans" panose="020B0603030804020204" pitchFamily="34" charset="0"/>
                  </a:rPr>
                  <a:t>n’incluant</a:t>
                </a:r>
                <a:r>
                  <a:rPr lang="en-US" sz="1400" dirty="0" smtClean="0">
                    <a:cs typeface="DejaVu Sans" panose="020B0603030804020204" pitchFamily="34" charset="0"/>
                  </a:rPr>
                  <a:t> pas z</a:t>
                </a: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endParaRPr lang="en-US" sz="1400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sz="1400" b="1" dirty="0" err="1" smtClean="0">
                    <a:cs typeface="DejaVu Sans" panose="020B0603030804020204" pitchFamily="34" charset="0"/>
                  </a:rPr>
                  <a:t>Réplications</a:t>
                </a:r>
                <a:r>
                  <a:rPr lang="en-US" sz="1400" b="1" dirty="0">
                    <a:cs typeface="DejaVu Sans" panose="020B0603030804020204" pitchFamily="34" charset="0"/>
                  </a:rPr>
                  <a:t> </a:t>
                </a:r>
                <a:r>
                  <a:rPr lang="en-US" sz="1400" b="1" dirty="0" smtClean="0">
                    <a:cs typeface="DejaVu Sans" panose="020B0603030804020204" pitchFamily="34" charset="0"/>
                    <a:sym typeface="Wingdings"/>
                  </a:rPr>
                  <a:t> Inutile</a:t>
                </a:r>
                <a:endParaRPr lang="en-US" sz="1400" b="1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endParaRPr lang="en-US" sz="1400" dirty="0">
                  <a:cs typeface="DejaVu Sans" panose="020B0603030804020204" pitchFamily="34" charset="0"/>
                </a:endParaRPr>
              </a:p>
              <a:p>
                <a:pPr>
                  <a:lnSpc>
                    <a:spcPct val="100000"/>
                  </a:lnSpc>
                  <a:buClrTx/>
                </a:pPr>
                <a:r>
                  <a:rPr lang="el-GR" sz="1400" dirty="0"/>
                  <a:t> </a:t>
                </a:r>
                <a:endParaRPr lang="en-US" sz="1400" dirty="0">
                  <a:cs typeface="DejaVu Sans" panose="020B0603030804020204" pitchFamily="34" charset="0"/>
                </a:endParaRPr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0896" y="1449061"/>
                <a:ext cx="10804359" cy="4846637"/>
              </a:xfrm>
              <a:prstGeom prst="rect">
                <a:avLst/>
              </a:prstGeom>
              <a:blipFill rotWithShape="0">
                <a:blip r:embed="rId3"/>
                <a:stretch>
                  <a:fillRect l="-169" t="-252" b="-5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565" y="4036155"/>
            <a:ext cx="3771510" cy="84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2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SaTScan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itératif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&amp;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Paramètres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ym typeface="Wingdings" panose="05000000000000000000" pitchFamily="2" charset="2"/>
              </a:rPr>
              <a:t>Pas de code source </a:t>
            </a:r>
            <a:r>
              <a:rPr lang="en-US" sz="2000" b="1" dirty="0" smtClean="0">
                <a:sym typeface="Wingdings"/>
              </a:rPr>
              <a:t> Exec</a:t>
            </a:r>
          </a:p>
          <a:p>
            <a:endParaRPr lang="en-US" sz="2000" b="1" dirty="0">
              <a:sym typeface="Wingdings"/>
            </a:endParaRPr>
          </a:p>
          <a:p>
            <a:r>
              <a:rPr lang="en-US" sz="2000" b="1" dirty="0" smtClean="0">
                <a:sym typeface="Wingdings"/>
              </a:rPr>
              <a:t>Anomalies aux memes </a:t>
            </a:r>
            <a:r>
              <a:rPr lang="en-US" sz="2000" b="1" dirty="0" err="1" smtClean="0">
                <a:sym typeface="Wingdings"/>
              </a:rPr>
              <a:t>localisations</a:t>
            </a:r>
            <a:r>
              <a:rPr lang="en-US" sz="2000" b="1" dirty="0" smtClean="0">
                <a:sym typeface="Wingdings"/>
              </a:rPr>
              <a:t> non </a:t>
            </a:r>
            <a:r>
              <a:rPr lang="en-US" sz="2000" b="1" dirty="0" err="1" smtClean="0">
                <a:sym typeface="Wingdings"/>
              </a:rPr>
              <a:t>reportées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charset="2"/>
              <a:buChar char="è"/>
            </a:pPr>
            <a:r>
              <a:rPr lang="fr-FR" sz="2000" b="1" dirty="0" smtClean="0">
                <a:sym typeface="Wingdings"/>
              </a:rPr>
              <a:t>Itératif</a:t>
            </a:r>
            <a:endParaRPr lang="fr-FR" sz="2000" dirty="0" smtClean="0">
              <a:sym typeface="Wingdings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fr-FR" sz="2000" dirty="0" smtClean="0">
                <a:sym typeface="Wingdings"/>
              </a:rPr>
              <a:t>Supprime influence du top cluster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sz="2000" dirty="0" smtClean="0">
                <a:sym typeface="Wingdings"/>
              </a:rPr>
              <a:t>Densité = Baseline</a:t>
            </a:r>
          </a:p>
          <a:p>
            <a:pPr marL="800100" lvl="1" indent="-342900">
              <a:buFont typeface="Arial" charset="0"/>
              <a:buChar char="•"/>
            </a:pPr>
            <a:endParaRPr lang="fr-FR" sz="2000" dirty="0" smtClean="0">
              <a:sym typeface="Wingdings"/>
            </a:endParaRPr>
          </a:p>
          <a:p>
            <a:r>
              <a:rPr lang="fr-FR" sz="2000" b="1" dirty="0" smtClean="0">
                <a:sym typeface="Wingdings"/>
              </a:rPr>
              <a:t>Calcul x K</a:t>
            </a:r>
          </a:p>
          <a:p>
            <a:endParaRPr lang="fr-FR" sz="2000" b="1" dirty="0">
              <a:sym typeface="Wingdings"/>
            </a:endParaRPr>
          </a:p>
          <a:p>
            <a:r>
              <a:rPr lang="fr-FR" sz="2000" b="1" u="sng" dirty="0" smtClean="0">
                <a:sym typeface="Wingdings"/>
              </a:rPr>
              <a:t>Paramètres</a:t>
            </a:r>
            <a:endParaRPr lang="fr-FR" sz="2000" dirty="0" smtClean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fr-FR" sz="2000" dirty="0" smtClean="0">
                <a:sym typeface="Wingdings"/>
              </a:rPr>
              <a:t>Tailles: 49m; 123m; 245m; 613m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000" dirty="0" smtClean="0">
                <a:sym typeface="Wingdings"/>
              </a:rPr>
              <a:t>Durées: 3h; 7h; 24h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000" dirty="0" smtClean="0">
                <a:sym typeface="Wingdings"/>
              </a:rPr>
              <a:t>Top 20 anomalies</a:t>
            </a:r>
          </a:p>
          <a:p>
            <a:pPr marL="342900" indent="-342900">
              <a:buFont typeface="Arial" charset="0"/>
              <a:buChar char="•"/>
            </a:pPr>
            <a:endParaRPr lang="fr-FR" sz="2000" dirty="0" smtClean="0">
              <a:sym typeface="Wingdings"/>
            </a:endParaRPr>
          </a:p>
          <a:p>
            <a:endParaRPr lang="fr-FR" sz="2000" b="1" dirty="0" smtClean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fr-FR" sz="2000" b="1" dirty="0" smtClean="0"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9138" y="1171903"/>
            <a:ext cx="3535800" cy="548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0946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1776414" y="0"/>
            <a:ext cx="6696075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-6350"/>
            <a:ext cx="12191999" cy="1036364"/>
          </a:xfrm>
          <a:prstGeom prst="rect">
            <a:avLst/>
          </a:prstGeom>
          <a:solidFill>
            <a:srgbClr val="25406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2600">
                <a:solidFill>
                  <a:srgbClr val="FFFFFF"/>
                </a:solidFill>
                <a:latin typeface="Calibri" panose="020F0502020204030204" pitchFamily="34" charset="0"/>
                <a:cs typeface="DejaVu Sans" panose="020B0603030804020204" pitchFamily="34" charset="0"/>
              </a:rPr>
              <a:t>	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58655" y="0"/>
            <a:ext cx="8747125" cy="577850"/>
          </a:xfrm>
          <a:prstGeom prst="rect">
            <a:avLst/>
          </a:prstGeom>
          <a:solidFill>
            <a:srgbClr val="25406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3200" b="1" dirty="0" smtClean="0">
                <a:solidFill>
                  <a:srgbClr val="FFFFFF"/>
                </a:solidFill>
                <a:latin typeface="Calibri" panose="020F0502020204030204" pitchFamily="34" charset="0"/>
                <a:cs typeface="DejaVu Sans" panose="020B0603030804020204" pitchFamily="34" charset="0"/>
              </a:rPr>
              <a:t>4.2</a:t>
            </a:r>
            <a:r>
              <a:rPr lang="en-US" sz="3200" b="1" dirty="0">
                <a:solidFill>
                  <a:srgbClr val="FFFFFF"/>
                </a:solidFill>
                <a:latin typeface="Calibri" panose="020F0502020204030204" pitchFamily="34" charset="0"/>
                <a:cs typeface="DejaVu Sans" panose="020B0603030804020204" pitchFamily="34" charset="0"/>
              </a:rPr>
              <a:t>. </a:t>
            </a:r>
            <a:r>
              <a:rPr lang="en-US" sz="3200" b="1" dirty="0" err="1" smtClean="0">
                <a:solidFill>
                  <a:srgbClr val="FFFFFF"/>
                </a:solidFill>
                <a:latin typeface="Calibri" panose="020F0502020204030204" pitchFamily="34" charset="0"/>
                <a:cs typeface="DejaVu Sans" panose="020B0603030804020204" pitchFamily="34" charset="0"/>
              </a:rPr>
              <a:t>Cercles</a:t>
            </a:r>
            <a:r>
              <a:rPr lang="en-US" sz="3200" b="1" dirty="0" smtClean="0">
                <a:solidFill>
                  <a:srgbClr val="FFFFFF"/>
                </a:solidFill>
                <a:latin typeface="Calibri" panose="020F0502020204030204" pitchFamily="34" charset="0"/>
                <a:cs typeface="DejaVu Sans" panose="020B0603030804020204" pitchFamily="34" charset="0"/>
              </a:rPr>
              <a:t> </a:t>
            </a:r>
            <a:r>
              <a:rPr lang="en-US" sz="3200" b="1" dirty="0">
                <a:solidFill>
                  <a:srgbClr val="FFFFFF"/>
                </a:solidFill>
                <a:latin typeface="Calibri" panose="020F0502020204030204" pitchFamily="34" charset="0"/>
                <a:cs typeface="DejaVu Sans" panose="020B0603030804020204" pitchFamily="34" charset="0"/>
              </a:rPr>
              <a:t>vs Ellipses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4888" y="1296082"/>
            <a:ext cx="3531278" cy="547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4511" y="1384794"/>
            <a:ext cx="6185172" cy="4837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2000" b="1" dirty="0" err="1" smtClean="0">
                <a:cs typeface="DejaVu Sans" panose="020B0603030804020204" pitchFamily="34" charset="0"/>
              </a:rPr>
              <a:t>Paramètres</a:t>
            </a:r>
            <a:endParaRPr lang="en-US" sz="2000" b="1" dirty="0" smtClean="0">
              <a:cs typeface="DejaVu Sans" panose="020B0603030804020204" pitchFamily="34" charset="0"/>
            </a:endParaRPr>
          </a:p>
          <a:p>
            <a:pPr marL="342900" indent="-342900">
              <a:lnSpc>
                <a:spcPct val="100000"/>
              </a:lnSpc>
              <a:buClrTx/>
              <a:buFont typeface="Arial" charset="0"/>
              <a:buChar char="•"/>
            </a:pPr>
            <a:r>
              <a:rPr lang="en-US" sz="2000" dirty="0" smtClean="0">
                <a:cs typeface="DejaVu Sans" panose="020B0603030804020204" pitchFamily="34" charset="0"/>
              </a:rPr>
              <a:t>Jour</a:t>
            </a:r>
          </a:p>
          <a:p>
            <a:pPr marL="342900" indent="-342900">
              <a:lnSpc>
                <a:spcPct val="100000"/>
              </a:lnSpc>
              <a:buClrTx/>
              <a:buFont typeface="Arial" charset="0"/>
              <a:buChar char="•"/>
            </a:pPr>
            <a:r>
              <a:rPr lang="en-US" sz="2000" dirty="0" smtClean="0">
                <a:cs typeface="DejaVu Sans" panose="020B0603030804020204" pitchFamily="34" charset="0"/>
              </a:rPr>
              <a:t>13 </a:t>
            </a:r>
            <a:r>
              <a:rPr lang="en-US" sz="2000" dirty="0" err="1" smtClean="0">
                <a:cs typeface="DejaVu Sans" panose="020B0603030804020204" pitchFamily="34" charset="0"/>
              </a:rPr>
              <a:t>jours</a:t>
            </a:r>
            <a:r>
              <a:rPr lang="en-US" sz="2000" dirty="0" smtClean="0">
                <a:cs typeface="DejaVu Sans" panose="020B0603030804020204" pitchFamily="34" charset="0"/>
              </a:rPr>
              <a:t> </a:t>
            </a:r>
            <a:r>
              <a:rPr lang="en-US" sz="2000" dirty="0" err="1" smtClean="0">
                <a:cs typeface="DejaVu Sans" panose="020B0603030804020204" pitchFamily="34" charset="0"/>
              </a:rPr>
              <a:t>durée</a:t>
            </a:r>
            <a:r>
              <a:rPr lang="en-US" sz="2000" dirty="0" smtClean="0">
                <a:cs typeface="DejaVu Sans" panose="020B0603030804020204" pitchFamily="34" charset="0"/>
              </a:rPr>
              <a:t> max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sz="2000" b="1" dirty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2000" b="1" dirty="0" err="1" smtClean="0">
                <a:cs typeface="DejaVu Sans" panose="020B0603030804020204" pitchFamily="34" charset="0"/>
              </a:rPr>
              <a:t>Signifiance</a:t>
            </a:r>
            <a:endParaRPr lang="en-US" sz="2000" b="1" dirty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2000" b="1" dirty="0">
                <a:cs typeface="DejaVu Sans" panose="020B0603030804020204" pitchFamily="34" charset="0"/>
              </a:rPr>
              <a:t>→ </a:t>
            </a:r>
            <a:r>
              <a:rPr lang="en-US" sz="2000" dirty="0">
                <a:cs typeface="DejaVu Sans" panose="020B0603030804020204" pitchFamily="34" charset="0"/>
              </a:rPr>
              <a:t>Ellipse </a:t>
            </a:r>
            <a:r>
              <a:rPr lang="en-US" sz="2000" dirty="0" smtClean="0">
                <a:cs typeface="DejaVu Sans" panose="020B0603030804020204" pitchFamily="34" charset="0"/>
              </a:rPr>
              <a:t>clusters ~ +25</a:t>
            </a:r>
            <a:r>
              <a:rPr lang="fr-FR" sz="2000" dirty="0" smtClean="0">
                <a:cs typeface="DejaVu Sans" panose="020B0603030804020204" pitchFamily="34" charset="0"/>
              </a:rPr>
              <a:t>%</a:t>
            </a:r>
            <a:r>
              <a:rPr lang="en-US" sz="2000" dirty="0" smtClean="0">
                <a:cs typeface="DejaVu Sans" panose="020B0603030804020204" pitchFamily="34" charset="0"/>
              </a:rPr>
              <a:t> score</a:t>
            </a:r>
            <a:endParaRPr lang="en-US" sz="2000" dirty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sz="2000" dirty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2000" b="1" dirty="0" err="1" smtClean="0">
                <a:cs typeface="DejaVu Sans" panose="020B0603030804020204" pitchFamily="34" charset="0"/>
              </a:rPr>
              <a:t>Calcul</a:t>
            </a:r>
            <a:r>
              <a:rPr lang="en-US" sz="2000" b="1" dirty="0" smtClean="0">
                <a:cs typeface="DejaVu Sans" panose="020B0603030804020204" pitchFamily="34" charset="0"/>
              </a:rPr>
              <a:t> </a:t>
            </a:r>
            <a:r>
              <a:rPr lang="en-US" sz="2000" b="1" dirty="0" err="1" smtClean="0">
                <a:cs typeface="DejaVu Sans" panose="020B0603030804020204" pitchFamily="34" charset="0"/>
              </a:rPr>
              <a:t>cercle</a:t>
            </a:r>
            <a:r>
              <a:rPr lang="en-US" sz="2000" b="1" dirty="0" smtClean="0">
                <a:cs typeface="DejaVu Sans" panose="020B0603030804020204" pitchFamily="34" charset="0"/>
              </a:rPr>
              <a:t> &lt;&lt; ellipse</a:t>
            </a:r>
            <a:endParaRPr lang="en-US" sz="2000" b="1" dirty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2000" b="1" dirty="0">
                <a:cs typeface="DejaVu Sans" panose="020B0603030804020204" pitchFamily="34" charset="0"/>
              </a:rPr>
              <a:t>→ </a:t>
            </a:r>
            <a:r>
              <a:rPr lang="en-US" sz="2000" dirty="0" smtClean="0">
                <a:cs typeface="DejaVu Sans" panose="020B0603030804020204" pitchFamily="34" charset="0"/>
              </a:rPr>
              <a:t>No borne: </a:t>
            </a:r>
            <a:r>
              <a:rPr lang="en-US" sz="2000" dirty="0">
                <a:cs typeface="DejaVu Sans" panose="020B0603030804020204" pitchFamily="34" charset="0"/>
              </a:rPr>
              <a:t>x120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2000" dirty="0">
                <a:cs typeface="DejaVu Sans" panose="020B0603030804020204" pitchFamily="34" charset="0"/>
              </a:rPr>
              <a:t>→ </a:t>
            </a:r>
            <a:r>
              <a:rPr lang="en-US" sz="2000" dirty="0" smtClean="0">
                <a:cs typeface="DejaVu Sans" panose="020B0603030804020204" pitchFamily="34" charset="0"/>
              </a:rPr>
              <a:t>245m: </a:t>
            </a:r>
            <a:r>
              <a:rPr lang="en-US" sz="2000" dirty="0">
                <a:cs typeface="DejaVu Sans" panose="020B0603030804020204" pitchFamily="34" charset="0"/>
              </a:rPr>
              <a:t>x50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2000" dirty="0">
                <a:cs typeface="DejaVu Sans" panose="020B0603030804020204" pitchFamily="34" charset="0"/>
              </a:rPr>
              <a:t>→ </a:t>
            </a:r>
            <a:r>
              <a:rPr lang="en-US" sz="2000" dirty="0" smtClean="0">
                <a:cs typeface="DejaVu Sans" panose="020B0603030804020204" pitchFamily="34" charset="0"/>
              </a:rPr>
              <a:t>49m: </a:t>
            </a:r>
            <a:r>
              <a:rPr lang="en-US" sz="2000" dirty="0">
                <a:cs typeface="DejaVu Sans" panose="020B0603030804020204" pitchFamily="34" charset="0"/>
              </a:rPr>
              <a:t>x30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2000" dirty="0">
                <a:cs typeface="DejaVu Sans" panose="020B0603030804020204" pitchFamily="34" charset="0"/>
              </a:rPr>
              <a:t> </a:t>
            </a:r>
            <a:endParaRPr lang="en-US" sz="2000" dirty="0" smtClean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2000" b="1" dirty="0" smtClean="0">
                <a:cs typeface="DejaVu Sans" panose="020B0603030804020204" pitchFamily="34" charset="0"/>
              </a:rPr>
              <a:t>Ellipse </a:t>
            </a:r>
            <a:r>
              <a:rPr lang="en-US" sz="2000" b="1" dirty="0" err="1" smtClean="0">
                <a:cs typeface="DejaVu Sans" panose="020B0603030804020204" pitchFamily="34" charset="0"/>
              </a:rPr>
              <a:t>adaptée</a:t>
            </a:r>
            <a:r>
              <a:rPr lang="en-US" sz="2000" b="1" dirty="0" smtClean="0">
                <a:cs typeface="DejaVu Sans" panose="020B0603030804020204" pitchFamily="34" charset="0"/>
              </a:rPr>
              <a:t> </a:t>
            </a:r>
            <a:r>
              <a:rPr lang="en-US" sz="2000" b="1" dirty="0" smtClean="0">
                <a:cs typeface="DejaVu Sans" panose="020B0603030804020204" pitchFamily="34" charset="0"/>
                <a:sym typeface="Wingdings"/>
              </a:rPr>
              <a:t> sans </a:t>
            </a:r>
            <a:r>
              <a:rPr lang="en-US" sz="2000" b="1" dirty="0" err="1" smtClean="0">
                <a:cs typeface="DejaVu Sans" panose="020B0603030804020204" pitchFamily="34" charset="0"/>
                <a:sym typeface="Wingdings"/>
              </a:rPr>
              <a:t>contrainte</a:t>
            </a:r>
            <a:endParaRPr lang="en-US" sz="2000" b="1" dirty="0" smtClean="0">
              <a:cs typeface="DejaVu Sans" panose="020B0603030804020204" pitchFamily="34" charset="0"/>
              <a:sym typeface="Wingdings"/>
            </a:endParaRPr>
          </a:p>
          <a:p>
            <a:pPr marL="342900" indent="-342900">
              <a:lnSpc>
                <a:spcPct val="100000"/>
              </a:lnSpc>
              <a:buClrTx/>
              <a:buFont typeface="Arial" charset="0"/>
              <a:buChar char="•"/>
            </a:pPr>
            <a:r>
              <a:rPr lang="en-US" sz="2000" dirty="0">
                <a:cs typeface="DejaVu Sans" panose="020B0603030804020204" pitchFamily="34" charset="0"/>
                <a:sym typeface="Wingdings"/>
              </a:rPr>
              <a:t> </a:t>
            </a:r>
            <a:r>
              <a:rPr lang="en-US" sz="2000" dirty="0" smtClean="0">
                <a:cs typeface="DejaVu Sans" panose="020B0603030804020204" pitchFamily="34" charset="0"/>
                <a:sym typeface="Wingdings"/>
              </a:rPr>
              <a:t>-- </a:t>
            </a:r>
            <a:r>
              <a:rPr lang="en-US" sz="2000" dirty="0" err="1" smtClean="0">
                <a:cs typeface="DejaVu Sans" panose="020B0603030804020204" pitchFamily="34" charset="0"/>
                <a:sym typeface="Wingdings"/>
              </a:rPr>
              <a:t>Calcul</a:t>
            </a:r>
            <a:endParaRPr lang="en-US" sz="2000" dirty="0" smtClean="0">
              <a:cs typeface="DejaVu Sans" panose="020B0603030804020204" pitchFamily="34" charset="0"/>
              <a:sym typeface="Wingdings"/>
            </a:endParaRPr>
          </a:p>
          <a:p>
            <a:pPr marL="342900" indent="-342900">
              <a:lnSpc>
                <a:spcPct val="100000"/>
              </a:lnSpc>
              <a:buClrTx/>
              <a:buFont typeface="Arial" charset="0"/>
              <a:buChar char="•"/>
            </a:pPr>
            <a:r>
              <a:rPr lang="en-US" sz="2000" dirty="0" smtClean="0">
                <a:cs typeface="DejaVu Sans" panose="020B0603030804020204" pitchFamily="34" charset="0"/>
                <a:sym typeface="Wingdings"/>
              </a:rPr>
              <a:t>++ </a:t>
            </a:r>
            <a:r>
              <a:rPr lang="en-US" sz="2000" dirty="0" err="1" smtClean="0">
                <a:cs typeface="DejaVu Sans" panose="020B0603030804020204" pitchFamily="34" charset="0"/>
                <a:sym typeface="Wingdings"/>
              </a:rPr>
              <a:t>Signifiance</a:t>
            </a:r>
            <a:endParaRPr lang="en-US" sz="2000" dirty="0" smtClean="0">
              <a:cs typeface="DejaVu Sans" panose="020B0603030804020204" pitchFamily="34" charset="0"/>
              <a:sym typeface="Wingdings"/>
            </a:endParaRPr>
          </a:p>
          <a:p>
            <a:pPr marL="342900" indent="-342900">
              <a:lnSpc>
                <a:spcPct val="100000"/>
              </a:lnSpc>
              <a:buClrTx/>
              <a:buFont typeface="Arial" charset="0"/>
              <a:buChar char="•"/>
            </a:pPr>
            <a:r>
              <a:rPr lang="en-US" sz="2000" dirty="0" smtClean="0">
                <a:cs typeface="DejaVu Sans" panose="020B0603030804020204" pitchFamily="34" charset="0"/>
                <a:sym typeface="Wingdings"/>
              </a:rPr>
              <a:t>ROUTES</a:t>
            </a:r>
            <a:endParaRPr lang="en-US" sz="2000" dirty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sz="2000" dirty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sz="2000" dirty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sz="2000" dirty="0"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859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4.3.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Biais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additif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spatial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6746" y="1175792"/>
            <a:ext cx="2249213" cy="484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sz="2000" dirty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2000" dirty="0">
                <a:cs typeface="DejaVu Sans" panose="020B0603030804020204" pitchFamily="34" charset="0"/>
              </a:rPr>
              <a:t> 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sz="2000" dirty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sz="2000" dirty="0">
              <a:cs typeface="DejaVu Sans" panose="020B0603030804020204" pitchFamily="34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sz="2000" dirty="0">
              <a:cs typeface="DejaVu Sans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67" y="972374"/>
            <a:ext cx="5547833" cy="36971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8648" y="367934"/>
            <a:ext cx="4036665" cy="61222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0235" y="4870342"/>
            <a:ext cx="2280744" cy="6621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TAILLE </a:t>
            </a:r>
            <a:r>
              <a:rPr lang="en-US" b="1" smtClean="0"/>
              <a:t>= BORNE</a:t>
            </a:r>
            <a:endParaRPr lang="en-US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72662" y="5707117"/>
            <a:ext cx="566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CTEX route </a:t>
            </a:r>
            <a:r>
              <a:rPr lang="en-US" dirty="0" err="1" smtClean="0">
                <a:sym typeface="Wingdings"/>
              </a:rPr>
              <a:t>bloquée</a:t>
            </a:r>
            <a:r>
              <a:rPr lang="en-US" dirty="0" smtClean="0">
                <a:sym typeface="Wingdings"/>
              </a:rPr>
              <a:t>?</a:t>
            </a:r>
          </a:p>
          <a:p>
            <a:pPr marL="285750" indent="-285750">
              <a:buFont typeface="Wingdings" charset="2"/>
              <a:buChar char="à"/>
            </a:pPr>
            <a:r>
              <a:rPr lang="en-US" dirty="0" err="1" smtClean="0">
                <a:sym typeface="Wingdings"/>
              </a:rPr>
              <a:t>Hypothèse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comportement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similaire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sur</a:t>
            </a:r>
            <a:r>
              <a:rPr lang="en-US" dirty="0" smtClean="0">
                <a:sym typeface="Wingdings"/>
              </a:rPr>
              <a:t> le </a:t>
            </a:r>
            <a:r>
              <a:rPr lang="en-US" dirty="0" err="1" smtClean="0">
                <a:sym typeface="Wingdings"/>
              </a:rPr>
              <a:t>mois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56028" y="6526926"/>
            <a:ext cx="258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20; </a:t>
            </a:r>
            <a:r>
              <a:rPr lang="en-US" dirty="0" err="1" smtClean="0"/>
              <a:t>st</a:t>
            </a:r>
            <a:r>
              <a:rPr lang="en-US" dirty="0" smtClean="0"/>
              <a:t> = 7h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156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Executive Summary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70744"/>
            <a:ext cx="112174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La detection </a:t>
            </a:r>
            <a:r>
              <a:rPr lang="en-US" b="1" dirty="0" err="1" smtClean="0">
                <a:sym typeface="Wingdings" panose="05000000000000000000" pitchFamily="2" charset="2"/>
              </a:rPr>
              <a:t>d’événement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ou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d’anomalies</a:t>
            </a:r>
            <a:r>
              <a:rPr lang="en-US" b="1" dirty="0" smtClean="0">
                <a:sym typeface="Wingdings" panose="05000000000000000000" pitchFamily="2" charset="2"/>
              </a:rPr>
              <a:t> = </a:t>
            </a:r>
            <a:r>
              <a:rPr lang="en-US" b="1" dirty="0" err="1" smtClean="0">
                <a:sym typeface="Wingdings" panose="05000000000000000000" pitchFamily="2" charset="2"/>
              </a:rPr>
              <a:t>plusieurs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problèmes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indépendants</a:t>
            </a:r>
            <a:endParaRPr lang="en-US" b="1" dirty="0" smtClean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err="1" smtClean="0">
                <a:sym typeface="Wingdings" panose="05000000000000000000" pitchFamily="2" charset="2"/>
              </a:rPr>
              <a:t>Recherche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appliquée</a:t>
            </a:r>
            <a:r>
              <a:rPr lang="en-US" b="1" dirty="0" smtClean="0">
                <a:sym typeface="Wingdings" panose="05000000000000000000" pitchFamily="2" charset="2"/>
              </a:rPr>
              <a:t> = </a:t>
            </a:r>
            <a:r>
              <a:rPr lang="en-US" b="1" dirty="0" err="1" smtClean="0">
                <a:sym typeface="Wingdings" panose="05000000000000000000" pitchFamily="2" charset="2"/>
              </a:rPr>
              <a:t>combinaisons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peu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justifiée</a:t>
            </a:r>
            <a:endParaRPr lang="en-US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Capteurs</a:t>
            </a:r>
            <a:r>
              <a:rPr lang="en-US" dirty="0" smtClean="0">
                <a:sym typeface="Wingdings" panose="05000000000000000000" pitchFamily="2" charset="2"/>
              </a:rPr>
              <a:t>, environment, traffic, smartphone, crime…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 smtClean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 smtClean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 smtClean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Etude </a:t>
            </a:r>
            <a:r>
              <a:rPr lang="en-US" b="1" dirty="0" err="1" smtClean="0">
                <a:sym typeface="Wingdings" panose="05000000000000000000" pitchFamily="2" charset="2"/>
              </a:rPr>
              <a:t>théorique</a:t>
            </a:r>
            <a:r>
              <a:rPr lang="en-US" b="1" dirty="0" smtClean="0">
                <a:sym typeface="Wingdings" panose="05000000000000000000" pitchFamily="2" charset="2"/>
              </a:rPr>
              <a:t> + 2 </a:t>
            </a:r>
            <a:r>
              <a:rPr lang="en-US" b="1" dirty="0" err="1" smtClean="0">
                <a:sym typeface="Wingdings" panose="05000000000000000000" pitchFamily="2" charset="2"/>
              </a:rPr>
              <a:t>méthodes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phares</a:t>
            </a: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SaTScan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– </a:t>
            </a:r>
            <a:r>
              <a:rPr lang="en-US" dirty="0" err="1" smtClean="0">
                <a:sym typeface="Wingdings" panose="05000000000000000000" pitchFamily="2" charset="2"/>
              </a:rPr>
              <a:t>statistiques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Telang</a:t>
            </a:r>
            <a:r>
              <a:rPr lang="en-US" dirty="0" smtClean="0">
                <a:sym typeface="Wingdings" panose="05000000000000000000" pitchFamily="2" charset="2"/>
              </a:rPr>
              <a:t> – clustering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T</a:t>
            </a:r>
            <a:r>
              <a:rPr lang="en-US" b="1" dirty="0" smtClean="0">
                <a:sym typeface="Wingdings" panose="05000000000000000000" pitchFamily="2" charset="2"/>
              </a:rPr>
              <a:t>axis NYC </a:t>
            </a:r>
          </a:p>
          <a:p>
            <a:r>
              <a:rPr lang="en-US" b="1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/>
              </a:rPr>
              <a:t> patterns </a:t>
            </a:r>
            <a:r>
              <a:rPr lang="en-US" dirty="0" err="1" smtClean="0">
                <a:sym typeface="Wingdings"/>
              </a:rPr>
              <a:t>urbains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similaires</a:t>
            </a:r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 differences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6994" y="2931267"/>
            <a:ext cx="3180859" cy="11571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Une</a:t>
            </a:r>
            <a:r>
              <a:rPr lang="en-US" b="1" dirty="0" smtClean="0"/>
              <a:t> </a:t>
            </a:r>
            <a:r>
              <a:rPr lang="en-US" b="1" dirty="0" err="1" smtClean="0"/>
              <a:t>Recette</a:t>
            </a:r>
            <a:r>
              <a:rPr lang="en-US" b="1" dirty="0" smtClean="0"/>
              <a:t> / Un Guide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10636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4.4. Usage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typiques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53039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ym typeface="Wingdings" panose="05000000000000000000" pitchFamily="2" charset="2"/>
              </a:rPr>
              <a:t>Grande borne </a:t>
            </a:r>
            <a:r>
              <a:rPr lang="en-US" sz="2000" b="1" dirty="0" smtClean="0">
                <a:sym typeface="Wingdings"/>
              </a:rPr>
              <a:t> </a:t>
            </a:r>
            <a:r>
              <a:rPr lang="en-US" sz="2000" b="1" dirty="0" err="1" smtClean="0">
                <a:sym typeface="Wingdings"/>
              </a:rPr>
              <a:t>tendance</a:t>
            </a:r>
            <a:endParaRPr lang="en-US" sz="2000" b="1" dirty="0" smtClean="0">
              <a:sym typeface="Wingding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ym typeface="Wingdings"/>
              </a:rPr>
              <a:t>East Village + Lower East Side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ym typeface="Wingdings"/>
              </a:rPr>
              <a:t>West Village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err="1" smtClean="0">
                <a:sym typeface="Wingdings"/>
              </a:rPr>
              <a:t>Nuit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calme</a:t>
            </a:r>
            <a:r>
              <a:rPr lang="en-US" sz="2000" dirty="0" smtClean="0">
                <a:sym typeface="Wingdings"/>
              </a:rPr>
              <a:t> UES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ym typeface="Wingdings"/>
              </a:rPr>
              <a:t>Petite borne  </a:t>
            </a:r>
            <a:r>
              <a:rPr lang="en-US" sz="2000" b="1" dirty="0" err="1" smtClean="0">
                <a:sym typeface="Wingdings"/>
              </a:rPr>
              <a:t>Localisé</a:t>
            </a:r>
            <a:endParaRPr lang="en-US" sz="2000" b="1" dirty="0" smtClean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Halloween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4">
                    <a:lumMod val="75000"/>
                  </a:schemeClr>
                </a:solidFill>
                <a:sym typeface="Wingdings"/>
              </a:rPr>
              <a:t>Apres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sym typeface="Wingdings"/>
              </a:rPr>
              <a:t> Midi </a:t>
            </a:r>
            <a:r>
              <a:rPr lang="en-US" sz="2000" dirty="0" err="1" smtClean="0">
                <a:solidFill>
                  <a:schemeClr val="accent4">
                    <a:lumMod val="75000"/>
                  </a:schemeClr>
                </a:solidFill>
                <a:sym typeface="Wingdings"/>
              </a:rPr>
              <a:t>HighLine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sym typeface="Wingdings"/>
              </a:rPr>
              <a:t>Evénement</a:t>
            </a:r>
            <a:r>
              <a:rPr 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sym typeface="Wingdings"/>
              </a:rPr>
              <a:t> </a:t>
            </a:r>
            <a:r>
              <a:rPr 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sym typeface="Wingdings"/>
              </a:rPr>
              <a:t>décomposés</a:t>
            </a:r>
            <a:r>
              <a:rPr 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sym typeface="Wingdings"/>
              </a:rPr>
              <a:t>  STABLE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solidFill>
                <a:schemeClr val="accent4">
                  <a:lumMod val="60000"/>
                  <a:lumOff val="40000"/>
                </a:schemeClr>
              </a:solidFill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sym typeface="Wingdings"/>
            </a:endParaRPr>
          </a:p>
          <a:p>
            <a:r>
              <a:rPr lang="fr-FR" sz="2000" b="1" dirty="0" smtClean="0">
                <a:sym typeface="Wingdings" panose="05000000000000000000" pitchFamily="2" charset="2"/>
              </a:rPr>
              <a:t>Exploration </a:t>
            </a:r>
            <a:r>
              <a:rPr lang="fr-FR" sz="2000" b="1" dirty="0" smtClean="0">
                <a:sym typeface="Wingdings"/>
              </a:rPr>
              <a:t> Multi paramètres</a:t>
            </a:r>
            <a:endParaRPr lang="fr-FR" sz="2000" b="1" dirty="0" smtClean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3538" y="168166"/>
            <a:ext cx="3658585" cy="6127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8359" y="6411310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Sb = </a:t>
            </a:r>
            <a:r>
              <a:rPr lang="fr-FR" dirty="0" smtClean="0"/>
              <a:t>{123m, </a:t>
            </a:r>
            <a:r>
              <a:rPr lang="fr-FR" dirty="0" smtClean="0">
                <a:solidFill>
                  <a:srgbClr val="00B050"/>
                </a:solidFill>
              </a:rPr>
              <a:t>245m</a:t>
            </a:r>
            <a:r>
              <a:rPr lang="fr-FR" dirty="0" smtClean="0"/>
              <a:t>}, st = 7h; Top 20</a:t>
            </a:r>
          </a:p>
        </p:txBody>
      </p:sp>
    </p:spTree>
    <p:extLst>
      <p:ext uri="{BB962C8B-B14F-4D97-AF65-F5344CB8AC3E}">
        <p14:creationId xmlns:p14="http://schemas.microsoft.com/office/powerpoint/2010/main" val="539865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4.5.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Biais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additif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temporel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 smtClean="0">
                <a:sym typeface="Wingdings" panose="05000000000000000000" pitchFamily="2" charset="2"/>
              </a:rPr>
              <a:t>Durée</a:t>
            </a:r>
            <a:r>
              <a:rPr lang="en-US" sz="2600" b="1" dirty="0" smtClean="0">
                <a:sym typeface="Wingdings" panose="05000000000000000000" pitchFamily="2" charset="2"/>
              </a:rPr>
              <a:t> = borne pour &lt; 7h</a:t>
            </a:r>
          </a:p>
          <a:p>
            <a:endParaRPr lang="en-US" sz="2600" b="1" dirty="0">
              <a:sym typeface="Wingdings" panose="05000000000000000000" pitchFamily="2" charset="2"/>
            </a:endParaRPr>
          </a:p>
          <a:p>
            <a:r>
              <a:rPr lang="en-US" sz="2600" b="1" dirty="0" err="1" smtClean="0">
                <a:sym typeface="Wingdings" panose="05000000000000000000" pitchFamily="2" charset="2"/>
              </a:rPr>
              <a:t>Plafonne</a:t>
            </a:r>
            <a:r>
              <a:rPr lang="en-US" sz="2600" b="1" dirty="0" smtClean="0">
                <a:sym typeface="Wingdings" panose="05000000000000000000" pitchFamily="2" charset="2"/>
              </a:rPr>
              <a:t> a 7h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dirty="0" err="1" smtClean="0">
                <a:sym typeface="Wingdings" panose="05000000000000000000" pitchFamily="2" charset="2"/>
              </a:rPr>
              <a:t>Limite</a:t>
            </a:r>
            <a:r>
              <a:rPr lang="en-US" sz="2600" dirty="0" smtClean="0">
                <a:sym typeface="Wingdings" panose="05000000000000000000" pitchFamily="2" charset="2"/>
              </a:rPr>
              <a:t> du data set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1 </a:t>
            </a:r>
            <a:r>
              <a:rPr lang="en-US" sz="2600" dirty="0" err="1" smtClean="0">
                <a:sym typeface="Wingdings" panose="05000000000000000000" pitchFamily="2" charset="2"/>
              </a:rPr>
              <a:t>nuit</a:t>
            </a:r>
            <a:endParaRPr lang="en-US" sz="2600" dirty="0" smtClean="0">
              <a:sym typeface="Wingdings" panose="05000000000000000000" pitchFamily="2" charset="2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1 après midi</a:t>
            </a:r>
          </a:p>
          <a:p>
            <a:endParaRPr lang="en-US" sz="2600" dirty="0">
              <a:sym typeface="Wingdings" panose="05000000000000000000" pitchFamily="2" charset="2"/>
            </a:endParaRPr>
          </a:p>
          <a:p>
            <a:r>
              <a:rPr lang="en-US" sz="2600" b="1" dirty="0" err="1" smtClean="0">
                <a:sym typeface="Wingdings" panose="05000000000000000000" pitchFamily="2" charset="2"/>
              </a:rPr>
              <a:t>Stabilité</a:t>
            </a:r>
            <a:r>
              <a:rPr lang="en-US" sz="2600" b="1" dirty="0" smtClean="0">
                <a:sym typeface="Wingdings" panose="05000000000000000000" pitchFamily="2" charset="2"/>
              </a:rPr>
              <a:t> </a:t>
            </a:r>
            <a:r>
              <a:rPr lang="en-US" sz="2600" b="1" dirty="0" err="1" smtClean="0">
                <a:sym typeface="Wingdings" panose="05000000000000000000" pitchFamily="2" charset="2"/>
              </a:rPr>
              <a:t>temporelle</a:t>
            </a:r>
            <a:endParaRPr lang="en-US" sz="26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Concentration </a:t>
            </a:r>
            <a:r>
              <a:rPr lang="en-US" sz="2600" dirty="0" err="1" smtClean="0">
                <a:sym typeface="Wingdings" panose="05000000000000000000" pitchFamily="2" charset="2"/>
              </a:rPr>
              <a:t>événements</a:t>
            </a:r>
            <a:endParaRPr lang="en-US" sz="2600" dirty="0"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1203" y="1281254"/>
            <a:ext cx="5803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87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4.6.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Biais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hautes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densités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2111571"/>
            <a:ext cx="1121749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ym typeface="Wingdings" panose="05000000000000000000" pitchFamily="2" charset="2"/>
              </a:rPr>
              <a:t>90% = </a:t>
            </a:r>
            <a:r>
              <a:rPr lang="en-US" sz="2600" b="1" dirty="0" err="1" smtClean="0">
                <a:sym typeface="Wingdings" panose="05000000000000000000" pitchFamily="2" charset="2"/>
              </a:rPr>
              <a:t>événements</a:t>
            </a:r>
            <a:r>
              <a:rPr lang="en-US" sz="2600" b="1" dirty="0" smtClean="0">
                <a:sym typeface="Wingdings" panose="05000000000000000000" pitchFamily="2" charset="2"/>
              </a:rPr>
              <a:t> haute </a:t>
            </a:r>
            <a:r>
              <a:rPr lang="en-US" sz="2600" b="1" dirty="0" err="1" smtClean="0">
                <a:sym typeface="Wingdings" panose="05000000000000000000" pitchFamily="2" charset="2"/>
              </a:rPr>
              <a:t>densité</a:t>
            </a:r>
            <a:endParaRPr lang="en-US" sz="2600" dirty="0" smtClean="0">
              <a:sym typeface="Wingdings" panose="05000000000000000000" pitchFamily="2" charset="2"/>
            </a:endParaRPr>
          </a:p>
          <a:p>
            <a:endParaRPr lang="en-US" sz="2600" b="1" dirty="0">
              <a:sym typeface="Wingdings" panose="05000000000000000000" pitchFamily="2" charset="2"/>
            </a:endParaRPr>
          </a:p>
          <a:p>
            <a:r>
              <a:rPr lang="en-US" sz="2600" b="1" dirty="0" smtClean="0">
                <a:sym typeface="Wingdings" panose="05000000000000000000" pitchFamily="2" charset="2"/>
              </a:rPr>
              <a:t>Plot 10% &lt; x5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X5 haute </a:t>
            </a:r>
            <a:r>
              <a:rPr lang="en-US" sz="2600" dirty="0" err="1" smtClean="0">
                <a:sym typeface="Wingdings" panose="05000000000000000000" pitchFamily="2" charset="2"/>
              </a:rPr>
              <a:t>densité</a:t>
            </a:r>
            <a:r>
              <a:rPr lang="en-US" sz="2600" dirty="0" smtClean="0">
                <a:sym typeface="Wingdings" panose="05000000000000000000" pitchFamily="2" charset="2"/>
              </a:rPr>
              <a:t> </a:t>
            </a:r>
            <a:r>
              <a:rPr lang="en-US" sz="2600" dirty="0" err="1" smtClean="0">
                <a:sym typeface="Wingdings" panose="05000000000000000000" pitchFamily="2" charset="2"/>
              </a:rPr>
              <a:t>typique</a:t>
            </a:r>
            <a:endParaRPr lang="en-US" sz="26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10% rare</a:t>
            </a:r>
            <a:endParaRPr lang="fr-FR" sz="2600" dirty="0" smtClean="0"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619" y="1886168"/>
            <a:ext cx="5037649" cy="33164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9172" y="5517930"/>
            <a:ext cx="37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10% baseline vs x5 baseline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13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4.6. Exploration NYC et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Stabilité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ym typeface="Wingdings" panose="05000000000000000000" pitchFamily="2" charset="2"/>
              </a:rPr>
              <a:t>A1 Nightlife EV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EV / 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Weekend 22h – 5h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err="1" smtClean="0">
                <a:sym typeface="Wingdings" panose="05000000000000000000" pitchFamily="2" charset="2"/>
              </a:rPr>
              <a:t>Densité</a:t>
            </a:r>
            <a:r>
              <a:rPr lang="en-US" sz="2000" dirty="0" smtClean="0">
                <a:sym typeface="Wingdings" panose="05000000000000000000" pitchFamily="2" charset="2"/>
              </a:rPr>
              <a:t> x5 baseline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fr-FR" sz="2000" b="1" dirty="0" smtClean="0">
                <a:sym typeface="Wingdings" panose="05000000000000000000" pitchFamily="2" charset="2"/>
              </a:rPr>
              <a:t>A2 </a:t>
            </a:r>
            <a:r>
              <a:rPr lang="fr-FR" sz="2000" b="1" dirty="0" err="1" smtClean="0">
                <a:sym typeface="Wingdings" panose="05000000000000000000" pitchFamily="2" charset="2"/>
              </a:rPr>
              <a:t>Nightlife</a:t>
            </a:r>
            <a:r>
              <a:rPr lang="fr-FR" sz="2000" b="1" dirty="0" smtClean="0">
                <a:sym typeface="Wingdings" panose="05000000000000000000" pitchFamily="2" charset="2"/>
              </a:rPr>
              <a:t> WV idem</a:t>
            </a:r>
          </a:p>
          <a:p>
            <a:endParaRPr lang="fr-FR" sz="2000" b="1" dirty="0" smtClean="0">
              <a:sym typeface="Wingdings" panose="05000000000000000000" pitchFamily="2" charset="2"/>
            </a:endParaRPr>
          </a:p>
          <a:p>
            <a:r>
              <a:rPr lang="fr-FR" sz="2000" b="1" dirty="0" smtClean="0">
                <a:sym typeface="Wingdings" panose="05000000000000000000" pitchFamily="2" charset="2"/>
              </a:rPr>
              <a:t>A3 Nuit calme UES</a:t>
            </a:r>
          </a:p>
          <a:p>
            <a:pPr marL="457200" indent="-457200">
              <a:buFont typeface="Arial" charset="0"/>
              <a:buChar char="•"/>
            </a:pPr>
            <a:r>
              <a:rPr lang="fr-FR" sz="2000" dirty="0" smtClean="0">
                <a:sym typeface="Wingdings" panose="05000000000000000000" pitchFamily="2" charset="2"/>
              </a:rPr>
              <a:t>Weekend 22h – 5h</a:t>
            </a:r>
          </a:p>
          <a:p>
            <a:pPr marL="457200" indent="-457200">
              <a:buFont typeface="Arial" charset="0"/>
              <a:buChar char="•"/>
            </a:pPr>
            <a:r>
              <a:rPr lang="fr-FR" sz="2000" dirty="0" smtClean="0">
                <a:sym typeface="Wingdings" panose="05000000000000000000" pitchFamily="2" charset="2"/>
              </a:rPr>
              <a:t>Densité x0.3 </a:t>
            </a:r>
            <a:r>
              <a:rPr lang="fr-FR" sz="2000" dirty="0" err="1" smtClean="0">
                <a:sym typeface="Wingdings" panose="05000000000000000000" pitchFamily="2" charset="2"/>
              </a:rPr>
              <a:t>baseline</a:t>
            </a:r>
            <a:endParaRPr lang="fr-FR" sz="20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r>
              <a:rPr lang="fr-FR" sz="2000" dirty="0" smtClean="0">
                <a:sym typeface="Wingdings" panose="05000000000000000000" pitchFamily="2" charset="2"/>
              </a:rPr>
              <a:t>BASELINE GLOBALE</a:t>
            </a:r>
          </a:p>
          <a:p>
            <a:pPr marL="457200" indent="-457200">
              <a:buFont typeface="Arial" charset="0"/>
              <a:buChar char="•"/>
            </a:pPr>
            <a:endParaRPr lang="fr-FR" sz="2000" dirty="0" smtClean="0">
              <a:sym typeface="Wingdings" panose="05000000000000000000" pitchFamily="2" charset="2"/>
            </a:endParaRPr>
          </a:p>
          <a:p>
            <a:r>
              <a:rPr lang="fr-FR" sz="2000" b="1" dirty="0" smtClean="0">
                <a:sym typeface="Wingdings" panose="05000000000000000000" pitchFamily="2" charset="2"/>
              </a:rPr>
              <a:t>Ordre change parfois un peu</a:t>
            </a:r>
          </a:p>
          <a:p>
            <a:endParaRPr lang="fr-FR" sz="2000" b="1" dirty="0">
              <a:sym typeface="Wingdings" panose="05000000000000000000" pitchFamily="2" charset="2"/>
            </a:endParaRPr>
          </a:p>
          <a:p>
            <a:r>
              <a:rPr lang="fr-FR" sz="2000" b="1" dirty="0" err="1" smtClean="0">
                <a:sym typeface="Wingdings" panose="05000000000000000000" pitchFamily="2" charset="2"/>
              </a:rPr>
              <a:t>Xp</a:t>
            </a:r>
            <a:r>
              <a:rPr lang="fr-FR" sz="2000" b="1" dirty="0" smtClean="0">
                <a:sym typeface="Wingdings" panose="05000000000000000000" pitchFamily="2" charset="2"/>
              </a:rPr>
              <a:t> faible densités </a:t>
            </a:r>
            <a:r>
              <a:rPr lang="fr-FR" sz="2000" b="1" dirty="0" smtClean="0">
                <a:sym typeface="Wingdings"/>
              </a:rPr>
              <a:t> Seulement Halloween top 10</a:t>
            </a:r>
            <a:endParaRPr lang="fr-FR" sz="2000" b="1" dirty="0" smtClean="0"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789" y="306383"/>
            <a:ext cx="4683135" cy="5788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62345" y="6201103"/>
            <a:ext cx="233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 </a:t>
            </a:r>
            <a:r>
              <a:rPr lang="en-US" smtClean="0"/>
              <a:t>= 7h; Top 20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10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4.8.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Calcul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&amp;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Améliorations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797" y="1753038"/>
            <a:ext cx="4937760" cy="38343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5724" y="1524000"/>
            <a:ext cx="4971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O((</a:t>
            </a:r>
            <a:r>
              <a:rPr lang="en-US" b="1" dirty="0" smtClean="0"/>
              <a:t>L*l</a:t>
            </a:r>
            <a:r>
              <a:rPr lang="en-US" b="1" dirty="0"/>
              <a:t>)(</a:t>
            </a:r>
            <a:r>
              <a:rPr lang="en-US" b="1" dirty="0" smtClean="0"/>
              <a:t>T*t))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L: </a:t>
            </a:r>
            <a:r>
              <a:rPr lang="en-US" dirty="0" err="1" smtClean="0"/>
              <a:t>n_loc</a:t>
            </a:r>
            <a:r>
              <a:rPr lang="en-US" dirty="0" smtClean="0"/>
              <a:t> / T: </a:t>
            </a:r>
            <a:r>
              <a:rPr lang="en-US" dirty="0" err="1" smtClean="0"/>
              <a:t>n_times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l/t: space/time </a:t>
            </a:r>
            <a:r>
              <a:rPr lang="en-US" dirty="0" err="1" smtClean="0"/>
              <a:t>bornes</a:t>
            </a:r>
            <a:r>
              <a:rPr lang="en-US" dirty="0" smtClean="0"/>
              <a:t> en #</a:t>
            </a:r>
            <a:r>
              <a:rPr lang="en-US" dirty="0" err="1" smtClean="0"/>
              <a:t>localisations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b="1" dirty="0" err="1" smtClean="0"/>
              <a:t>Dépendence</a:t>
            </a:r>
            <a:r>
              <a:rPr lang="en-US" b="1" dirty="0" smtClean="0"/>
              <a:t> en temps </a:t>
            </a:r>
            <a:r>
              <a:rPr lang="en-US" b="1" dirty="0" smtClean="0">
                <a:sym typeface="Wingdings"/>
              </a:rPr>
              <a:t> Shift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35724" y="3363310"/>
            <a:ext cx="4330262" cy="4204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Améliorations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735724" y="3783726"/>
            <a:ext cx="4340773" cy="8828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1. </a:t>
            </a:r>
            <a:r>
              <a:rPr lang="en-US" dirty="0" err="1" smtClean="0">
                <a:solidFill>
                  <a:schemeClr val="tx1"/>
                </a:solidFill>
              </a:rPr>
              <a:t>Méthode</a:t>
            </a:r>
            <a:r>
              <a:rPr lang="en-US" dirty="0" smtClean="0">
                <a:solidFill>
                  <a:schemeClr val="tx1"/>
                </a:solidFill>
              </a:rPr>
              <a:t> non-</a:t>
            </a:r>
            <a:r>
              <a:rPr lang="en-US" dirty="0" err="1" smtClean="0">
                <a:solidFill>
                  <a:schemeClr val="tx1"/>
                </a:solidFill>
              </a:rPr>
              <a:t>itérative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2. Baseline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 Day-of-Week / Hour-of-Day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35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Telang</a:t>
              </a: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  <a:p>
              <a:r>
                <a:rPr lang="en-US" sz="2903" b="1" i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Executive Summary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sym typeface="Wingdings" panose="05000000000000000000" pitchFamily="2" charset="2"/>
              </a:rPr>
              <a:t>La méthode </a:t>
            </a:r>
            <a:r>
              <a:rPr lang="fr-FR" sz="2200" dirty="0" err="1" smtClean="0">
                <a:sym typeface="Wingdings" panose="05000000000000000000" pitchFamily="2" charset="2"/>
              </a:rPr>
              <a:t>Telang</a:t>
            </a:r>
            <a:r>
              <a:rPr lang="fr-FR" sz="2200" dirty="0" smtClean="0">
                <a:sym typeface="Wingdings" panose="05000000000000000000" pitchFamily="2" charset="2"/>
              </a:rPr>
              <a:t> agit sur une ST grille et consiste à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200" dirty="0" smtClean="0">
                <a:sym typeface="Wingdings" panose="05000000000000000000" pitchFamily="2" charset="2"/>
              </a:rPr>
              <a:t>grouper les ST points en des </a:t>
            </a:r>
            <a:r>
              <a:rPr lang="fr-FR" sz="2200" b="1" dirty="0" smtClean="0">
                <a:sym typeface="Wingdings" panose="05000000000000000000" pitchFamily="2" charset="2"/>
              </a:rPr>
              <a:t>clusters homogènes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200" dirty="0" smtClean="0">
                <a:sym typeface="Wingdings" panose="05000000000000000000" pitchFamily="2" charset="2"/>
              </a:rPr>
              <a:t>Comparer par test statistique ces clusters à leurs ST voisins adjacents</a:t>
            </a:r>
          </a:p>
          <a:p>
            <a:pPr marL="342900" indent="-342900">
              <a:buFont typeface="+mj-lt"/>
              <a:buAutoNum type="arabicPeriod"/>
            </a:pPr>
            <a:endParaRPr lang="fr-FR" sz="2200" dirty="0" smtClean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fr-FR" sz="2200" dirty="0">
              <a:sym typeface="Wingdings" panose="05000000000000000000" pitchFamily="2" charset="2"/>
            </a:endParaRPr>
          </a:p>
          <a:p>
            <a:r>
              <a:rPr lang="fr-FR" sz="2200" dirty="0" smtClean="0">
                <a:sym typeface="Wingdings" panose="05000000000000000000" pitchFamily="2" charset="2"/>
              </a:rPr>
              <a:t>Détecte </a:t>
            </a:r>
            <a:r>
              <a:rPr lang="fr-FR" sz="2200" b="1" dirty="0" smtClean="0">
                <a:sym typeface="Wingdings" panose="05000000000000000000" pitchFamily="2" charset="2"/>
              </a:rPr>
              <a:t>haute densité</a:t>
            </a:r>
            <a:r>
              <a:rPr lang="fr-FR" sz="2200" dirty="0" smtClean="0">
                <a:sym typeface="Wingdings" panose="05000000000000000000" pitchFamily="2" charset="2"/>
              </a:rPr>
              <a:t> </a:t>
            </a:r>
            <a:r>
              <a:rPr lang="fr-FR" sz="2200" dirty="0" smtClean="0">
                <a:sym typeface="Wingdings"/>
              </a:rPr>
              <a:t> patterns urbains réguliers // </a:t>
            </a:r>
            <a:r>
              <a:rPr lang="fr-FR" sz="2200" dirty="0" err="1" smtClean="0">
                <a:sym typeface="Wingdings"/>
              </a:rPr>
              <a:t>SaTScan</a:t>
            </a:r>
            <a:endParaRPr lang="fr-FR" sz="2200" dirty="0" smtClean="0">
              <a:sym typeface="Wingdings"/>
            </a:endParaRPr>
          </a:p>
          <a:p>
            <a:endParaRPr lang="fr-FR" sz="2200" dirty="0" smtClean="0">
              <a:sym typeface="Wingdings"/>
            </a:endParaRPr>
          </a:p>
          <a:p>
            <a:endParaRPr lang="fr-FR" sz="2200" dirty="0">
              <a:sym typeface="Wingdings"/>
            </a:endParaRPr>
          </a:p>
          <a:p>
            <a:r>
              <a:rPr lang="fr-FR" sz="2200" dirty="0" smtClean="0">
                <a:sym typeface="Wingdings" panose="05000000000000000000" pitchFamily="2" charset="2"/>
              </a:rPr>
              <a:t>Paramètres </a:t>
            </a:r>
            <a:r>
              <a:rPr lang="fr-FR" sz="2200" dirty="0" smtClean="0">
                <a:sym typeface="Wingdings"/>
              </a:rPr>
              <a:t> Tendance ou localisé</a:t>
            </a:r>
          </a:p>
          <a:p>
            <a:endParaRPr lang="fr-FR" sz="2200" dirty="0" smtClean="0">
              <a:sym typeface="Wingdings"/>
            </a:endParaRPr>
          </a:p>
          <a:p>
            <a:endParaRPr lang="fr-FR" sz="2200" dirty="0">
              <a:sym typeface="Wingdings"/>
            </a:endParaRPr>
          </a:p>
          <a:p>
            <a:r>
              <a:rPr lang="fr-FR" sz="2200" dirty="0" err="1" smtClean="0">
                <a:sym typeface="Wingdings"/>
              </a:rPr>
              <a:t>Clustering</a:t>
            </a:r>
            <a:r>
              <a:rPr lang="fr-FR" sz="2200" dirty="0" smtClean="0">
                <a:sym typeface="Wingdings"/>
              </a:rPr>
              <a:t>  formes irrégulières</a:t>
            </a:r>
          </a:p>
          <a:p>
            <a:endParaRPr lang="fr-FR" sz="2200" dirty="0" smtClean="0">
              <a:sym typeface="Wingdings"/>
            </a:endParaRPr>
          </a:p>
          <a:p>
            <a:endParaRPr lang="fr-FR" sz="2200" dirty="0">
              <a:sym typeface="Wingdings"/>
            </a:endParaRPr>
          </a:p>
          <a:p>
            <a:r>
              <a:rPr lang="fr-FR" sz="2200" dirty="0" smtClean="0">
                <a:sym typeface="Wingdings"/>
              </a:rPr>
              <a:t>Résultats stables pour =/= résolutions spatiales</a:t>
            </a:r>
            <a:endParaRPr lang="fr-FR" sz="22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4345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5.1.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Modèle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théorique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&amp;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Paramètres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ym typeface="Wingdings" panose="05000000000000000000" pitchFamily="2" charset="2"/>
              </a:rPr>
              <a:t>1.) Clustering </a:t>
            </a:r>
            <a:r>
              <a:rPr lang="en-US" sz="2000" b="1" dirty="0" err="1" smtClean="0">
                <a:sym typeface="Wingdings" panose="05000000000000000000" pitchFamily="2" charset="2"/>
              </a:rPr>
              <a:t>homogène</a:t>
            </a:r>
            <a:endParaRPr lang="en-US" sz="2000" b="1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err="1" smtClean="0">
                <a:sym typeface="Wingdings" panose="05000000000000000000" pitchFamily="2" charset="2"/>
              </a:rPr>
              <a:t>Algorithme</a:t>
            </a:r>
            <a:r>
              <a:rPr lang="en-US" sz="2000" dirty="0" smtClean="0">
                <a:sym typeface="Wingdings" panose="05000000000000000000" pitchFamily="2" charset="2"/>
              </a:rPr>
              <a:t> DBSCAN avec </a:t>
            </a:r>
            <a:r>
              <a:rPr lang="en-US" sz="2000" dirty="0" err="1" smtClean="0">
                <a:sym typeface="Wingdings" panose="05000000000000000000" pitchFamily="2" charset="2"/>
              </a:rPr>
              <a:t>contrainte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d’homogénéité</a:t>
            </a:r>
            <a:r>
              <a:rPr lang="en-US" sz="2000" dirty="0" smtClean="0">
                <a:sym typeface="Wingdings" panose="05000000000000000000" pitchFamily="2" charset="2"/>
              </a:rPr>
              <a:t> (index </a:t>
            </a:r>
            <a:r>
              <a:rPr lang="en-US" sz="2000" dirty="0" err="1" smtClean="0">
                <a:sym typeface="Wingdings" panose="05000000000000000000" pitchFamily="2" charset="2"/>
              </a:rPr>
              <a:t>gini</a:t>
            </a:r>
            <a:r>
              <a:rPr lang="en-US" sz="2000" dirty="0" smtClean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err="1" smtClean="0">
                <a:sym typeface="Wingdings" panose="05000000000000000000" pitchFamily="2" charset="2"/>
              </a:rPr>
              <a:t>Evénement</a:t>
            </a:r>
            <a:r>
              <a:rPr lang="en-US" sz="2000" dirty="0" smtClean="0">
                <a:sym typeface="Wingdings" panose="05000000000000000000" pitchFamily="2" charset="2"/>
              </a:rPr>
              <a:t> persistent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2.) </a:t>
            </a:r>
            <a:r>
              <a:rPr lang="en-US" sz="2000" b="1" dirty="0" err="1" smtClean="0">
                <a:sym typeface="Wingdings" panose="05000000000000000000" pitchFamily="2" charset="2"/>
              </a:rPr>
              <a:t>Détection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d’anomalie</a:t>
            </a:r>
            <a:endParaRPr lang="en-US" sz="2000" b="1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charset="0"/>
              <a:buChar char="•"/>
            </a:pPr>
            <a:r>
              <a:rPr lang="fr-FR" sz="2000" dirty="0" smtClean="0">
                <a:sym typeface="Wingdings" panose="05000000000000000000" pitchFamily="2" charset="2"/>
              </a:rPr>
              <a:t>Voisinage = cellules +/- 2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000" dirty="0" smtClean="0">
                <a:sym typeface="Wingdings" panose="05000000000000000000" pitchFamily="2" charset="2"/>
              </a:rPr>
              <a:t>Fit Poisson cluster / Fit Poisson voisinage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000" dirty="0" smtClean="0">
                <a:sym typeface="Wingdings" panose="05000000000000000000" pitchFamily="2" charset="2"/>
              </a:rPr>
              <a:t>Score = LRT</a:t>
            </a:r>
          </a:p>
          <a:p>
            <a:pPr marL="342900" indent="-342900">
              <a:buFont typeface="Arial" charset="0"/>
              <a:buChar char="•"/>
            </a:pPr>
            <a:endParaRPr lang="fr-FR" sz="2000" dirty="0">
              <a:sym typeface="Wingdings" panose="05000000000000000000" pitchFamily="2" charset="2"/>
            </a:endParaRPr>
          </a:p>
          <a:p>
            <a:r>
              <a:rPr lang="fr-FR" sz="2000" b="1" dirty="0" smtClean="0">
                <a:sym typeface="Wingdings" panose="05000000000000000000" pitchFamily="2" charset="2"/>
              </a:rPr>
              <a:t>Paramètres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000" dirty="0" err="1" smtClean="0">
                <a:sym typeface="Wingdings" panose="05000000000000000000" pitchFamily="2" charset="2"/>
              </a:rPr>
              <a:t>Resolution</a:t>
            </a:r>
            <a:r>
              <a:rPr lang="fr-FR" sz="2000" dirty="0" smtClean="0">
                <a:sym typeface="Wingdings" panose="05000000000000000000" pitchFamily="2" charset="2"/>
              </a:rPr>
              <a:t> spatiale: 70m, 100m, 140m, 190m, 250m, 360m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000" dirty="0" smtClean="0">
                <a:sym typeface="Wingdings" panose="05000000000000000000" pitchFamily="2" charset="2"/>
              </a:rPr>
              <a:t>Gini </a:t>
            </a:r>
            <a:r>
              <a:rPr lang="fr-FR" sz="2000" dirty="0" err="1" smtClean="0">
                <a:sym typeface="Wingdings" panose="05000000000000000000" pitchFamily="2" charset="2"/>
              </a:rPr>
              <a:t>threshold</a:t>
            </a:r>
            <a:r>
              <a:rPr lang="fr-FR" sz="2000" dirty="0" smtClean="0">
                <a:sym typeface="Wingdings" panose="05000000000000000000" pitchFamily="2" charset="2"/>
              </a:rPr>
              <a:t>: 0.01, 0.03, 0.1, 0.3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000" dirty="0" smtClean="0">
                <a:sym typeface="Wingdings" panose="05000000000000000000" pitchFamily="2" charset="2"/>
              </a:rPr>
              <a:t>Top40 anomalies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370214" y="516064"/>
            <a:ext cx="2599884" cy="3679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51" y="2296917"/>
            <a:ext cx="6368900" cy="812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0192" y="3858322"/>
            <a:ext cx="2731457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983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5.2.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Biais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additif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spatial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09914" y="2920484"/>
            <a:ext cx="49879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ym typeface="Wingdings" panose="05000000000000000000" pitchFamily="2" charset="2"/>
              </a:rPr>
              <a:t>Anomalies </a:t>
            </a:r>
            <a:r>
              <a:rPr lang="en-US" sz="2000" b="1" dirty="0" err="1" smtClean="0">
                <a:sym typeface="Wingdings" panose="05000000000000000000" pitchFamily="2" charset="2"/>
              </a:rPr>
              <a:t>parmi</a:t>
            </a:r>
            <a:r>
              <a:rPr lang="en-US" sz="2000" b="1" dirty="0" smtClean="0">
                <a:sym typeface="Wingdings" panose="05000000000000000000" pitchFamily="2" charset="2"/>
              </a:rPr>
              <a:t> les plus </a:t>
            </a:r>
            <a:r>
              <a:rPr lang="en-US" sz="2000" b="1" dirty="0" err="1" smtClean="0">
                <a:sym typeface="Wingdings" panose="05000000000000000000" pitchFamily="2" charset="2"/>
              </a:rPr>
              <a:t>gros</a:t>
            </a:r>
            <a:r>
              <a:rPr lang="en-US" sz="2000" b="1" dirty="0" smtClean="0">
                <a:sym typeface="Wingdings" panose="05000000000000000000" pitchFamily="2" charset="2"/>
              </a:rPr>
              <a:t> clusters</a:t>
            </a:r>
          </a:p>
          <a:p>
            <a:endParaRPr lang="en-US" sz="2000" b="1" dirty="0">
              <a:sym typeface="Wingdings" panose="05000000000000000000" pitchFamily="2" charset="2"/>
            </a:endParaRPr>
          </a:p>
          <a:p>
            <a:r>
              <a:rPr lang="en-US" sz="2000" b="1" dirty="0" err="1" smtClean="0">
                <a:sym typeface="Wingdings" panose="05000000000000000000" pitchFamily="2" charset="2"/>
              </a:rPr>
              <a:t>Taille</a:t>
            </a:r>
            <a:r>
              <a:rPr lang="en-US" sz="2000" b="1" dirty="0" smtClean="0">
                <a:sym typeface="Wingdings" panose="05000000000000000000" pitchFamily="2" charset="2"/>
              </a:rPr>
              <a:t> anomalies </a:t>
            </a:r>
            <a:r>
              <a:rPr lang="en-US" sz="2000" b="1" dirty="0" err="1" smtClean="0">
                <a:sym typeface="Wingdings" panose="05000000000000000000" pitchFamily="2" charset="2"/>
              </a:rPr>
              <a:t>augmente</a:t>
            </a:r>
            <a:r>
              <a:rPr lang="en-US" sz="2000" b="1" dirty="0" smtClean="0">
                <a:sym typeface="Wingdings" panose="05000000000000000000" pitchFamily="2" charset="2"/>
              </a:rPr>
              <a:t> avec </a:t>
            </a:r>
            <a:r>
              <a:rPr lang="en-US" sz="2000" b="1" dirty="0" err="1" smtClean="0">
                <a:sym typeface="Wingdings" panose="05000000000000000000" pitchFamily="2" charset="2"/>
              </a:rPr>
              <a:t>gini</a:t>
            </a:r>
            <a:endParaRPr lang="en-US" sz="2000" b="1" dirty="0" smtClean="0">
              <a:sym typeface="Wingdings" panose="05000000000000000000" pitchFamily="2" charset="2"/>
            </a:endParaRPr>
          </a:p>
          <a:p>
            <a:endParaRPr lang="en-US" sz="2000" b="1" dirty="0">
              <a:sym typeface="Wingdings" panose="05000000000000000000" pitchFamily="2" charset="2"/>
            </a:endParaRPr>
          </a:p>
          <a:p>
            <a:endParaRPr lang="fr-FR" sz="2000" b="1" dirty="0" smtClean="0"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249" y="1422968"/>
            <a:ext cx="576681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01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5.2. </a:t>
              </a:r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Biais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additif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 spatial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  <a:p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20" y="1962614"/>
            <a:ext cx="2723286" cy="41623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490" y="1880839"/>
            <a:ext cx="2706654" cy="4360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8894" y="1522425"/>
            <a:ext cx="2828406" cy="4719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4050" y="1739590"/>
            <a:ext cx="3155421" cy="41562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8614" y="6512312"/>
            <a:ext cx="40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0.01, 0.03, 0.1, 0.3; r=140m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039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5.3. Usages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typiques</a:t>
              </a: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  <a:p>
              <a:r>
                <a:rPr lang="en-US" sz="2903" b="1" i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a.) </a:t>
              </a:r>
              <a:r>
                <a:rPr lang="en-US" sz="2903" b="1" i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Tendences</a:t>
              </a:r>
              <a:r>
                <a:rPr lang="en-US" sz="2903" b="1" i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: grand g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4731" y="1338145"/>
            <a:ext cx="3681543" cy="5006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836" y="2901626"/>
            <a:ext cx="3949700" cy="287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224" y="1338145"/>
            <a:ext cx="7047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Petit r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tendance</a:t>
            </a:r>
            <a:r>
              <a:rPr lang="en-US" dirty="0" smtClean="0">
                <a:sym typeface="Wingdings"/>
              </a:rPr>
              <a:t> de quartier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Nightlife EV + LES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Grand r  </a:t>
            </a:r>
            <a:r>
              <a:rPr lang="en-US" dirty="0" err="1" smtClean="0">
                <a:sym typeface="Wingdings"/>
              </a:rPr>
              <a:t>tendance</a:t>
            </a:r>
            <a:r>
              <a:rPr lang="en-US" dirty="0" smtClean="0">
                <a:sym typeface="Wingdings"/>
              </a:rPr>
              <a:t> de NY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Presque 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88605" y="6345043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 = 0.3; r=360m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68391" y="5977053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 = 0.3; r=140m</a:t>
            </a:r>
          </a:p>
        </p:txBody>
      </p:sp>
    </p:spTree>
    <p:extLst>
      <p:ext uri="{BB962C8B-B14F-4D97-AF65-F5344CB8AC3E}">
        <p14:creationId xmlns:p14="http://schemas.microsoft.com/office/powerpoint/2010/main" val="2071521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Plan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70744"/>
            <a:ext cx="112174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err="1" smtClean="0">
                <a:sym typeface="Wingdings" panose="05000000000000000000" pitchFamily="2" charset="2"/>
              </a:rPr>
              <a:t>Décomposition</a:t>
            </a:r>
            <a:r>
              <a:rPr lang="en-US" sz="2400" b="1" dirty="0" smtClean="0">
                <a:sym typeface="Wingdings" panose="05000000000000000000" pitchFamily="2" charset="2"/>
              </a:rPr>
              <a:t> du </a:t>
            </a:r>
            <a:r>
              <a:rPr lang="en-US" sz="2400" b="1" dirty="0" err="1" smtClean="0">
                <a:sym typeface="Wingdings" panose="05000000000000000000" pitchFamily="2" charset="2"/>
              </a:rPr>
              <a:t>problème</a:t>
            </a:r>
            <a:endParaRPr lang="en-US" sz="2400" b="1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sz="2400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sz="2400" b="1" dirty="0" err="1" smtClean="0">
                <a:sym typeface="Wingdings" panose="05000000000000000000" pitchFamily="2" charset="2"/>
              </a:rPr>
              <a:t>Etat</a:t>
            </a:r>
            <a:r>
              <a:rPr lang="en-US" sz="2400" b="1" dirty="0" smtClean="0">
                <a:sym typeface="Wingdings" panose="05000000000000000000" pitchFamily="2" charset="2"/>
              </a:rPr>
              <a:t> de </a:t>
            </a:r>
            <a:r>
              <a:rPr lang="en-US" sz="2400" b="1" dirty="0" err="1" smtClean="0">
                <a:sym typeface="Wingdings" panose="05000000000000000000" pitchFamily="2" charset="2"/>
              </a:rPr>
              <a:t>l’art</a:t>
            </a:r>
            <a:endParaRPr lang="en-US" sz="2400" b="1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sz="2400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ym typeface="Wingdings" panose="05000000000000000000" pitchFamily="2" charset="2"/>
              </a:rPr>
              <a:t>Cadre </a:t>
            </a:r>
            <a:r>
              <a:rPr lang="en-US" sz="2400" b="1" dirty="0" err="1" smtClean="0">
                <a:sym typeface="Wingdings" panose="05000000000000000000" pitchFamily="2" charset="2"/>
              </a:rPr>
              <a:t>expérimental</a:t>
            </a:r>
            <a:endParaRPr lang="en-US" sz="2400" b="1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sz="2400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sz="2400" b="1" dirty="0" err="1" smtClean="0">
                <a:sym typeface="Wingdings" panose="05000000000000000000" pitchFamily="2" charset="2"/>
              </a:rPr>
              <a:t>SaTScan</a:t>
            </a:r>
            <a:endParaRPr lang="en-US" sz="2400" b="1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sz="2400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sz="2400" b="1" dirty="0" err="1" smtClean="0">
                <a:sym typeface="Wingdings" panose="05000000000000000000" pitchFamily="2" charset="2"/>
              </a:rPr>
              <a:t>Telang</a:t>
            </a:r>
            <a:endParaRPr lang="en-US" sz="2400" b="1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sz="2400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sz="2400" b="1" dirty="0" err="1" smtClean="0">
                <a:sym typeface="Wingdings" panose="05000000000000000000" pitchFamily="2" charset="2"/>
              </a:rPr>
              <a:t>Comparaison</a:t>
            </a:r>
            <a:r>
              <a:rPr lang="en-US" sz="2400" b="1" dirty="0" smtClean="0">
                <a:sym typeface="Wingdings" panose="05000000000000000000" pitchFamily="2" charset="2"/>
              </a:rPr>
              <a:t> et conclusion</a:t>
            </a:r>
            <a:endParaRPr lang="en-US" sz="2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5407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5.3. Usages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typiques</a:t>
              </a: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  <a:p>
              <a:r>
                <a:rPr lang="en-US" sz="2903" b="1" i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b</a:t>
              </a:r>
              <a:r>
                <a:rPr lang="en-US" sz="2903" b="1" i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.) Patterns </a:t>
              </a:r>
              <a:r>
                <a:rPr lang="en-US" sz="2903" b="1" i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localisés</a:t>
              </a:r>
              <a:r>
                <a:rPr lang="en-US" sz="2903" b="1" i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: petit g &lt; 0.03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80224" y="1338145"/>
            <a:ext cx="7047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Petit r </a:t>
            </a:r>
            <a:r>
              <a:rPr lang="en-US" dirty="0" smtClean="0">
                <a:sym typeface="Wingdings"/>
              </a:rPr>
              <a:t> precision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Penn Station; </a:t>
            </a:r>
            <a:r>
              <a:rPr lang="en-US" dirty="0" err="1" smtClean="0">
                <a:sym typeface="Wingdings"/>
              </a:rPr>
              <a:t>semaine</a:t>
            </a:r>
            <a:r>
              <a:rPr lang="en-US" dirty="0" smtClean="0">
                <a:sym typeface="Wingdings"/>
              </a:rPr>
              <a:t> 8h – 9h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Grand r  </a:t>
            </a:r>
            <a:r>
              <a:rPr lang="en-US" dirty="0" err="1" smtClean="0">
                <a:sym typeface="Wingdings"/>
              </a:rPr>
              <a:t>éviter</a:t>
            </a:r>
            <a:endParaRPr lang="en-US" dirty="0" smtClean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Grand Central? Broadway?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88605" y="6345043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 = 0.01; r=500m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0883" y="5975711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 = 0.à1; r=140m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812" y="3558540"/>
            <a:ext cx="2514600" cy="241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64"/>
          <a:stretch/>
        </p:blipFill>
        <p:spPr>
          <a:xfrm>
            <a:off x="6096000" y="2314664"/>
            <a:ext cx="5943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5.4.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Biais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additif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temporel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limité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76461" y="1527717"/>
            <a:ext cx="4921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ym typeface="Wingdings" panose="05000000000000000000" pitchFamily="2" charset="2"/>
              </a:rPr>
              <a:t>Biais</a:t>
            </a:r>
            <a:r>
              <a:rPr lang="en-US" b="1" dirty="0" smtClean="0">
                <a:sym typeface="Wingdings" panose="05000000000000000000" pitchFamily="2" charset="2"/>
              </a:rPr>
              <a:t> pour g &lt; 0.1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err="1" smtClean="0">
                <a:sym typeface="Wingdings" panose="05000000000000000000" pitchFamily="2" charset="2"/>
              </a:rPr>
              <a:t>Puis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stabilisation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vers</a:t>
            </a:r>
            <a:r>
              <a:rPr lang="en-US" b="1" dirty="0" smtClean="0">
                <a:sym typeface="Wingdings" panose="05000000000000000000" pitchFamily="2" charset="2"/>
              </a:rPr>
              <a:t> 6h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// </a:t>
            </a:r>
            <a:r>
              <a:rPr lang="en-US" dirty="0" err="1" smtClean="0">
                <a:sym typeface="Wingdings" panose="05000000000000000000" pitchFamily="2" charset="2"/>
              </a:rPr>
              <a:t>SaTScan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Pas de </a:t>
            </a:r>
            <a:r>
              <a:rPr lang="en-US" b="1" dirty="0" err="1" smtClean="0">
                <a:sym typeface="Wingdings" panose="05000000000000000000" pitchFamily="2" charset="2"/>
              </a:rPr>
              <a:t>tendance</a:t>
            </a:r>
            <a:r>
              <a:rPr lang="en-US" b="1" dirty="0" smtClean="0">
                <a:sym typeface="Wingdings" panose="05000000000000000000" pitchFamily="2" charset="2"/>
              </a:rPr>
              <a:t> avec r</a:t>
            </a:r>
          </a:p>
          <a:p>
            <a:endParaRPr lang="en-US" b="1" dirty="0" smtClean="0">
              <a:sym typeface="Wingdings"/>
            </a:endParaRPr>
          </a:p>
          <a:p>
            <a:endParaRPr lang="en-US" b="1" dirty="0">
              <a:sym typeface="Wingding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588" y="1527717"/>
            <a:ext cx="5841134" cy="41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613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5.5. Les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formes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irrégulières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du clustering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193" y="1053050"/>
            <a:ext cx="3379402" cy="2946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451" y="1053050"/>
            <a:ext cx="2334740" cy="3253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1756" y="1014762"/>
            <a:ext cx="2476627" cy="35465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1060" y="4415044"/>
            <a:ext cx="202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 = 0.01, r=100m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26650" y="4113961"/>
            <a:ext cx="202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smtClean="0"/>
              <a:t> = 0.3, </a:t>
            </a:r>
            <a:r>
              <a:rPr lang="en-US" dirty="0" smtClean="0"/>
              <a:t>r=100m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20592" y="4704976"/>
            <a:ext cx="202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 = 0.03, r=100m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53329" y="5185318"/>
            <a:ext cx="230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Interpretation ??</a:t>
            </a:r>
            <a:endParaRPr lang="en-US" dirty="0" smtClean="0">
              <a:sym typeface="Wingdings"/>
            </a:endParaRPr>
          </a:p>
          <a:p>
            <a:endParaRPr lang="en-US" b="1" dirty="0" smtClean="0">
              <a:sym typeface="Wingdings"/>
            </a:endParaRPr>
          </a:p>
          <a:p>
            <a:endParaRPr lang="en-US" b="1" dirty="0">
              <a:sym typeface="Wingding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519" y="4839630"/>
            <a:ext cx="2307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Broadway fit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#28@19h</a:t>
            </a:r>
            <a:endParaRPr lang="en-US" dirty="0" smtClean="0">
              <a:sym typeface="Wingdings"/>
            </a:endParaRPr>
          </a:p>
          <a:p>
            <a:endParaRPr lang="en-US" b="1" dirty="0" smtClean="0">
              <a:sym typeface="Wingdings"/>
            </a:endParaRPr>
          </a:p>
          <a:p>
            <a:endParaRPr lang="en-US" b="1" dirty="0">
              <a:sym typeface="Wingding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412" y="4538547"/>
            <a:ext cx="230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Vide </a:t>
            </a:r>
            <a:r>
              <a:rPr lang="en-US" b="1" dirty="0" err="1" smtClean="0">
                <a:sym typeface="Wingdings" panose="05000000000000000000" pitchFamily="2" charset="2"/>
              </a:rPr>
              <a:t>interieur</a:t>
            </a:r>
            <a:endParaRPr lang="en-US" b="1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#17@7h-9h</a:t>
            </a:r>
            <a:endParaRPr lang="en-US" dirty="0" smtClean="0">
              <a:sym typeface="Wingdings"/>
            </a:endParaRPr>
          </a:p>
          <a:p>
            <a:endParaRPr lang="en-US" b="1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2278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5.6. Exploration NYC et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stabilite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09" y="1040059"/>
            <a:ext cx="2984500" cy="298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339" y="3328333"/>
            <a:ext cx="3180269" cy="3351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0" y="974993"/>
            <a:ext cx="2844800" cy="535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584" y="1494263"/>
            <a:ext cx="3348585" cy="34754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166" y="4237463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</a:t>
            </a:r>
            <a:r>
              <a:rPr lang="en-US" smtClean="0"/>
              <a:t>=70m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46809" y="2888165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r=100m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7706" y="6367345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r=140m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634653" y="5006896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r=190m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678" y="4663892"/>
            <a:ext cx="1595272" cy="57852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Evenements</a:t>
            </a:r>
            <a:r>
              <a:rPr lang="en-US" dirty="0" smtClean="0"/>
              <a:t> </a:t>
            </a:r>
            <a:r>
              <a:rPr lang="en-US" dirty="0" err="1" smtClean="0"/>
              <a:t>isolés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420336" y="6007733"/>
            <a:ext cx="1595272" cy="57852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97% haute </a:t>
            </a:r>
            <a:r>
              <a:rPr lang="en-US" b="1" dirty="0" err="1" smtClean="0"/>
              <a:t>densite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9411304" y="5344117"/>
            <a:ext cx="1595272" cy="57852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Stabilité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81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5.6. Exploration NYC et </a:t>
              </a:r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stabilite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  <a:p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2566" y="2241516"/>
            <a:ext cx="8079988" cy="2520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22" y="1287227"/>
            <a:ext cx="28448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59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5.7. 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Calcul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&amp;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Améliorations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292406"/>
            <a:ext cx="5567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O(n m p^2 ln(p))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n: </a:t>
            </a:r>
            <a:r>
              <a:rPr lang="en-US" dirty="0" err="1" smtClean="0">
                <a:sym typeface="Wingdings"/>
              </a:rPr>
              <a:t>n_cells</a:t>
            </a:r>
            <a:endParaRPr lang="en-US" dirty="0" smtClean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m: </a:t>
            </a:r>
            <a:r>
              <a:rPr lang="en-US" dirty="0" err="1" smtClean="0">
                <a:sym typeface="Wingdings"/>
              </a:rPr>
              <a:t>n_neighb</a:t>
            </a:r>
            <a:endParaRPr lang="en-US" dirty="0" smtClean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p: </a:t>
            </a:r>
            <a:r>
              <a:rPr lang="en-US" dirty="0" err="1" smtClean="0">
                <a:sym typeface="Wingdings"/>
              </a:rPr>
              <a:t>avg_cluster_size</a:t>
            </a:r>
            <a:endParaRPr lang="en-US" dirty="0" smtClean="0">
              <a:sym typeface="Wingdings"/>
            </a:endParaRPr>
          </a:p>
          <a:p>
            <a:endParaRPr lang="en-US" b="1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Plot </a:t>
            </a:r>
          </a:p>
          <a:p>
            <a:pPr marL="285750" indent="-285750"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Se </a:t>
            </a:r>
            <a:r>
              <a:rPr lang="en-US" dirty="0" err="1" smtClean="0">
                <a:sym typeface="Wingdings"/>
              </a:rPr>
              <a:t>decale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quand</a:t>
            </a:r>
            <a:r>
              <a:rPr lang="en-US" dirty="0" smtClean="0">
                <a:sym typeface="Wingdings"/>
              </a:rPr>
              <a:t> ++ </a:t>
            </a:r>
            <a:r>
              <a:rPr lang="en-US" dirty="0" err="1" smtClean="0">
                <a:sym typeface="Wingdings"/>
              </a:rPr>
              <a:t>n_cells</a:t>
            </a:r>
            <a:endParaRPr lang="en-US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Impact </a:t>
            </a:r>
            <a:r>
              <a:rPr lang="en-US" dirty="0" err="1" smtClean="0">
                <a:sym typeface="Wingdings"/>
              </a:rPr>
              <a:t>limite</a:t>
            </a:r>
            <a:r>
              <a:rPr lang="en-US" dirty="0" smtClean="0">
                <a:sym typeface="Wingdings"/>
              </a:rPr>
              <a:t> de ++ </a:t>
            </a:r>
            <a:r>
              <a:rPr lang="en-US" dirty="0" err="1" smtClean="0">
                <a:sym typeface="Wingdings"/>
              </a:rPr>
              <a:t>gini</a:t>
            </a:r>
            <a:endParaRPr lang="en-US" dirty="0" smtClean="0">
              <a:sym typeface="Wingding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4643" y="1199515"/>
            <a:ext cx="5990683" cy="44444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1675" y="3970719"/>
            <a:ext cx="4330262" cy="4204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Améliorations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91675" y="4391135"/>
            <a:ext cx="4340773" cy="13851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Baseline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sym typeface="Wingdings"/>
              </a:rPr>
              <a:t>soustraire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 Day-of-Week / Hour-of-Day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Incorporer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DoW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dans</a:t>
            </a:r>
            <a:r>
              <a:rPr lang="en-US" dirty="0" smtClean="0">
                <a:solidFill>
                  <a:schemeClr val="tx1"/>
                </a:solidFill>
              </a:rPr>
              <a:t> un </a:t>
            </a:r>
            <a:r>
              <a:rPr lang="en-US" dirty="0" err="1" smtClean="0">
                <a:solidFill>
                  <a:schemeClr val="tx1"/>
                </a:solidFill>
              </a:rPr>
              <a:t>voisinage</a:t>
            </a:r>
            <a:r>
              <a:rPr lang="en-US" dirty="0" smtClean="0">
                <a:solidFill>
                  <a:schemeClr val="tx1"/>
                </a:solidFill>
              </a:rPr>
              <a:t> non adjacent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9332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6.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Comparaison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et conclusion</a:t>
              </a:r>
            </a:p>
            <a:p>
              <a:r>
                <a:rPr lang="en-US" sz="2903" b="1" i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Comparaison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3335" y="1293541"/>
            <a:ext cx="438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SaTScan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41034" y="1706137"/>
            <a:ext cx="4423132" cy="16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24905" y="1293541"/>
            <a:ext cx="438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Telang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02604" y="1706137"/>
            <a:ext cx="4423132" cy="16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96788" y="4156070"/>
            <a:ext cx="4400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Ellipse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cercle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Zone </a:t>
            </a:r>
            <a:r>
              <a:rPr lang="en-US" dirty="0" err="1" smtClean="0"/>
              <a:t>homogène</a:t>
            </a:r>
            <a:r>
              <a:rPr lang="en-US" dirty="0" smtClean="0"/>
              <a:t> / </a:t>
            </a:r>
            <a:r>
              <a:rPr lang="en-US" dirty="0" err="1" smtClean="0"/>
              <a:t>hétérogène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Tendences</a:t>
            </a:r>
            <a:r>
              <a:rPr lang="en-US" dirty="0" smtClean="0"/>
              <a:t> </a:t>
            </a:r>
            <a:r>
              <a:rPr lang="en-US" dirty="0" err="1" smtClean="0"/>
              <a:t>chères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4905" y="4156070"/>
            <a:ext cx="4400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Forme</a:t>
            </a:r>
            <a:r>
              <a:rPr lang="en-US" dirty="0" smtClean="0"/>
              <a:t> </a:t>
            </a:r>
            <a:r>
              <a:rPr lang="en-US" dirty="0" err="1" smtClean="0"/>
              <a:t>irrégulière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Zone </a:t>
            </a:r>
            <a:r>
              <a:rPr lang="en-US" dirty="0" err="1" smtClean="0"/>
              <a:t>homogène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Événements</a:t>
            </a:r>
            <a:r>
              <a:rPr lang="en-US" dirty="0" smtClean="0"/>
              <a:t> </a:t>
            </a:r>
            <a:r>
              <a:rPr lang="en-US" dirty="0" err="1" smtClean="0"/>
              <a:t>localisés</a:t>
            </a:r>
            <a:r>
              <a:rPr lang="en-US" dirty="0" smtClean="0"/>
              <a:t> </a:t>
            </a:r>
            <a:r>
              <a:rPr lang="en-US" dirty="0" err="1" smtClean="0"/>
              <a:t>chers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2232" y="4156070"/>
            <a:ext cx="1572321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Différences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14183" y="2013986"/>
            <a:ext cx="1572321" cy="193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Commun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08702" y="1919201"/>
            <a:ext cx="31223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Biais</a:t>
            </a:r>
            <a:r>
              <a:rPr lang="en-US" dirty="0" smtClean="0"/>
              <a:t> </a:t>
            </a:r>
            <a:r>
              <a:rPr lang="en-US" dirty="0" err="1" smtClean="0"/>
              <a:t>Additif</a:t>
            </a:r>
            <a:r>
              <a:rPr lang="en-US" dirty="0" smtClean="0"/>
              <a:t> ST</a:t>
            </a:r>
          </a:p>
          <a:p>
            <a:endParaRPr lang="en-US" dirty="0"/>
          </a:p>
          <a:p>
            <a:r>
              <a:rPr lang="en-US" dirty="0" err="1" smtClean="0"/>
              <a:t>Hautes</a:t>
            </a:r>
            <a:r>
              <a:rPr lang="en-US" dirty="0" smtClean="0"/>
              <a:t> </a:t>
            </a:r>
            <a:r>
              <a:rPr lang="en-US" dirty="0" err="1" smtClean="0"/>
              <a:t>densités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DoW</a:t>
            </a:r>
            <a:r>
              <a:rPr lang="en-US" dirty="0" smtClean="0"/>
              <a:t> / </a:t>
            </a:r>
            <a:r>
              <a:rPr lang="en-US" dirty="0" err="1" smtClean="0"/>
              <a:t>HoD</a:t>
            </a:r>
            <a:r>
              <a:rPr lang="en-US" dirty="0" smtClean="0"/>
              <a:t> patterns</a:t>
            </a:r>
          </a:p>
          <a:p>
            <a:endParaRPr lang="en-US" dirty="0"/>
          </a:p>
          <a:p>
            <a:r>
              <a:rPr lang="en-US" dirty="0" err="1" smtClean="0"/>
              <a:t>Localisé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tendance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37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6. </a:t>
              </a:r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Comparaison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 et conclusion</a:t>
              </a:r>
            </a:p>
            <a:p>
              <a:r>
                <a:rPr lang="en-US" sz="2903" b="1" i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Pistes</a:t>
              </a:r>
              <a:r>
                <a:rPr lang="en-US" sz="2903" b="1" i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futures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ym typeface="Wingdings" panose="05000000000000000000" pitchFamily="2" charset="2"/>
              </a:rPr>
              <a:t>Implémentation</a:t>
            </a:r>
            <a:r>
              <a:rPr lang="en-US" sz="2400" b="1" dirty="0" smtClean="0">
                <a:sym typeface="Wingdings" panose="05000000000000000000" pitchFamily="2" charset="2"/>
              </a:rPr>
              <a:t> APC; </a:t>
            </a:r>
            <a:r>
              <a:rPr lang="en-US" sz="2400" b="1" dirty="0" err="1" smtClean="0">
                <a:sym typeface="Wingdings" panose="05000000000000000000" pitchFamily="2" charset="2"/>
              </a:rPr>
              <a:t>Topologie</a:t>
            </a: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400" b="1" dirty="0" smtClean="0">
                <a:sym typeface="Wingdings" panose="05000000000000000000" pitchFamily="2" charset="2"/>
              </a:rPr>
              <a:t>&amp; parallel monitoring</a:t>
            </a:r>
          </a:p>
          <a:p>
            <a:endParaRPr lang="en-US" sz="2400" b="1" dirty="0" smtClean="0">
              <a:sym typeface="Wingdings" panose="05000000000000000000" pitchFamily="2" charset="2"/>
            </a:endParaRPr>
          </a:p>
          <a:p>
            <a:endParaRPr lang="en-US" sz="2400" b="1" dirty="0" smtClean="0">
              <a:sym typeface="Wingdings" panose="05000000000000000000" pitchFamily="2" charset="2"/>
            </a:endParaRP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r>
              <a:rPr lang="en-US" sz="2400" b="1" dirty="0" smtClean="0">
                <a:sym typeface="Wingdings" panose="05000000000000000000" pitchFamily="2" charset="2"/>
              </a:rPr>
              <a:t>Concentration </a:t>
            </a:r>
            <a:r>
              <a:rPr lang="en-US" sz="2400" b="1" dirty="0" err="1" smtClean="0">
                <a:sym typeface="Wingdings" panose="05000000000000000000" pitchFamily="2" charset="2"/>
              </a:rPr>
              <a:t>sur</a:t>
            </a:r>
            <a:r>
              <a:rPr lang="en-US" sz="2400" b="1" dirty="0" smtClean="0">
                <a:sym typeface="Wingdings" panose="05000000000000000000" pitchFamily="2" charset="2"/>
              </a:rPr>
              <a:t> </a:t>
            </a:r>
            <a:r>
              <a:rPr lang="en-US" sz="2400" b="1" dirty="0" err="1" smtClean="0">
                <a:sym typeface="Wingdings" panose="05000000000000000000" pitchFamily="2" charset="2"/>
              </a:rPr>
              <a:t>données</a:t>
            </a:r>
            <a:r>
              <a:rPr lang="en-US" sz="2400" b="1" dirty="0" smtClean="0">
                <a:sym typeface="Wingdings" panose="05000000000000000000" pitchFamily="2" charset="2"/>
              </a:rPr>
              <a:t> de taxi </a:t>
            </a:r>
            <a:r>
              <a:rPr lang="en-US" sz="2400" b="1" dirty="0" smtClean="0">
                <a:sym typeface="Wingdings"/>
              </a:rPr>
              <a:t> </a:t>
            </a:r>
            <a:r>
              <a:rPr lang="en-US" sz="2400" b="1" dirty="0" err="1" smtClean="0">
                <a:sym typeface="Wingdings"/>
              </a:rPr>
              <a:t>méthode</a:t>
            </a:r>
            <a:r>
              <a:rPr lang="en-US" sz="2400" b="1" dirty="0" smtClean="0">
                <a:sym typeface="Wingdings"/>
              </a:rPr>
              <a:t> </a:t>
            </a:r>
            <a:r>
              <a:rPr lang="en-US" sz="2400" b="1" dirty="0" err="1" smtClean="0">
                <a:sym typeface="Wingdings"/>
              </a:rPr>
              <a:t>spécifique</a:t>
            </a:r>
            <a:endParaRPr lang="en-US" sz="2400" b="1" dirty="0" smtClean="0">
              <a:sym typeface="Wingdings" panose="05000000000000000000" pitchFamily="2" charset="2"/>
            </a:endParaRPr>
          </a:p>
          <a:p>
            <a:endParaRPr lang="en-US" sz="2400" b="1" dirty="0" smtClean="0">
              <a:sym typeface="Wingdings" panose="05000000000000000000" pitchFamily="2" charset="2"/>
            </a:endParaRPr>
          </a:p>
          <a:p>
            <a:endParaRPr lang="en-US" sz="2400" b="1" dirty="0" smtClean="0">
              <a:sym typeface="Wingdings" panose="05000000000000000000" pitchFamily="2" charset="2"/>
            </a:endParaRP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r>
              <a:rPr lang="en-US" sz="2400" b="1" dirty="0" err="1" smtClean="0">
                <a:sym typeface="Wingdings" panose="05000000000000000000" pitchFamily="2" charset="2"/>
              </a:rPr>
              <a:t>Construire</a:t>
            </a:r>
            <a:r>
              <a:rPr lang="en-US" sz="2400" b="1" dirty="0" smtClean="0">
                <a:sym typeface="Wingdings" panose="05000000000000000000" pitchFamily="2" charset="2"/>
              </a:rPr>
              <a:t> </a:t>
            </a:r>
            <a:r>
              <a:rPr lang="en-US" sz="2400" b="1" dirty="0" err="1" smtClean="0">
                <a:sym typeface="Wingdings" panose="05000000000000000000" pitchFamily="2" charset="2"/>
              </a:rPr>
              <a:t>une</a:t>
            </a:r>
            <a:r>
              <a:rPr lang="en-US" sz="2400" b="1" dirty="0" smtClean="0">
                <a:sym typeface="Wingdings" panose="05000000000000000000" pitchFamily="2" charset="2"/>
              </a:rPr>
              <a:t> table de </a:t>
            </a:r>
            <a:r>
              <a:rPr lang="en-US" sz="2400" b="1" dirty="0" err="1" smtClean="0">
                <a:sym typeface="Wingdings" panose="05000000000000000000" pitchFamily="2" charset="2"/>
              </a:rPr>
              <a:t>correspondance</a:t>
            </a:r>
            <a:r>
              <a:rPr lang="en-US" sz="2400" b="1" dirty="0" smtClean="0">
                <a:sym typeface="Wingdings" panose="05000000000000000000" pitchFamily="2" charset="2"/>
              </a:rPr>
              <a:t> entre </a:t>
            </a:r>
            <a:r>
              <a:rPr lang="en-US" sz="2400" b="1" dirty="0" err="1" smtClean="0">
                <a:sym typeface="Wingdings" panose="05000000000000000000" pitchFamily="2" charset="2"/>
              </a:rPr>
              <a:t>catégorie</a:t>
            </a:r>
            <a:r>
              <a:rPr lang="en-US" sz="2400" b="1" dirty="0" smtClean="0">
                <a:sym typeface="Wingdings" panose="05000000000000000000" pitchFamily="2" charset="2"/>
              </a:rPr>
              <a:t>/baseline et application</a:t>
            </a:r>
            <a:endParaRPr lang="fr-FR" sz="24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45678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6. </a:t>
              </a:r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Comparaison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 et conclusion</a:t>
              </a:r>
            </a:p>
            <a:p>
              <a:r>
                <a:rPr lang="en-US" sz="2903" b="1" i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Enseignements</a:t>
              </a:r>
              <a:r>
                <a:rPr lang="en-US" sz="2903" b="1" i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du milieu </a:t>
              </a:r>
              <a:r>
                <a:rPr lang="en-US" sz="2903" b="1" i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académique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 smtClean="0">
                <a:sym typeface="Wingdings" panose="05000000000000000000" pitchFamily="2" charset="2"/>
              </a:rPr>
              <a:t>Recherche</a:t>
            </a:r>
            <a:r>
              <a:rPr lang="en-US" sz="2600" b="1" dirty="0">
                <a:sym typeface="Wingdings" panose="05000000000000000000" pitchFamily="2" charset="2"/>
              </a:rPr>
              <a:t> </a:t>
            </a:r>
            <a:r>
              <a:rPr lang="en-US" sz="2600" b="1" dirty="0" smtClean="0">
                <a:sym typeface="Wingdings"/>
              </a:rPr>
              <a:t> Petit </a:t>
            </a:r>
            <a:r>
              <a:rPr lang="en-US" sz="2600" b="1" dirty="0" err="1" smtClean="0">
                <a:sym typeface="Wingdings"/>
              </a:rPr>
              <a:t>à</a:t>
            </a:r>
            <a:r>
              <a:rPr lang="en-US" sz="2600" b="1" dirty="0" smtClean="0">
                <a:sym typeface="Wingdings"/>
              </a:rPr>
              <a:t> petit</a:t>
            </a:r>
          </a:p>
          <a:p>
            <a:endParaRPr lang="en-US" sz="2600" b="1" dirty="0" smtClean="0">
              <a:sym typeface="Wingdings"/>
            </a:endParaRPr>
          </a:p>
          <a:p>
            <a:endParaRPr lang="en-US" sz="2600" b="1" dirty="0">
              <a:sym typeface="Wingdings"/>
            </a:endParaRPr>
          </a:p>
          <a:p>
            <a:r>
              <a:rPr lang="en-US" sz="2600" b="1" dirty="0" err="1" smtClean="0">
                <a:sym typeface="Wingdings"/>
              </a:rPr>
              <a:t>Implémentation</a:t>
            </a:r>
            <a:r>
              <a:rPr lang="en-US" sz="2600" b="1" dirty="0" smtClean="0">
                <a:sym typeface="Wingdings"/>
              </a:rPr>
              <a:t>  bugs &amp; long</a:t>
            </a:r>
          </a:p>
          <a:p>
            <a:endParaRPr lang="en-US" sz="2600" b="1" dirty="0" smtClean="0">
              <a:sym typeface="Wingdings"/>
            </a:endParaRPr>
          </a:p>
          <a:p>
            <a:endParaRPr lang="en-US" sz="2600" b="1" dirty="0">
              <a:sym typeface="Wingdings"/>
            </a:endParaRPr>
          </a:p>
          <a:p>
            <a:r>
              <a:rPr lang="en-US" sz="2600" b="1" dirty="0" smtClean="0">
                <a:sym typeface="Wingdings"/>
              </a:rPr>
              <a:t>Commencer </a:t>
            </a:r>
            <a:r>
              <a:rPr lang="en-US" sz="2600" b="1" dirty="0" err="1" smtClean="0">
                <a:sym typeface="Wingdings"/>
              </a:rPr>
              <a:t>quelque</a:t>
            </a:r>
            <a:r>
              <a:rPr lang="en-US" sz="2600" b="1" dirty="0" smtClean="0">
                <a:sym typeface="Wingdings"/>
              </a:rPr>
              <a:t> part</a:t>
            </a:r>
          </a:p>
          <a:p>
            <a:endParaRPr lang="en-US" sz="2600" b="1" dirty="0" smtClean="0">
              <a:sym typeface="Wingdings"/>
            </a:endParaRPr>
          </a:p>
          <a:p>
            <a:endParaRPr lang="en-US" sz="2600" b="1" dirty="0">
              <a:sym typeface="Wingdings"/>
            </a:endParaRPr>
          </a:p>
          <a:p>
            <a:r>
              <a:rPr lang="en-US" sz="2600" b="1" dirty="0" err="1" smtClean="0">
                <a:sym typeface="Wingdings"/>
              </a:rPr>
              <a:t>Indépendence</a:t>
            </a:r>
            <a:endParaRPr lang="fr-FR" sz="26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02038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Annexes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ym typeface="Wingdings" panose="05000000000000000000" pitchFamily="2" charset="2"/>
              </a:rPr>
              <a:t>25+ Techniques </a:t>
            </a:r>
            <a:r>
              <a:rPr lang="en-US" sz="2000" b="1" dirty="0" err="1" smtClean="0">
                <a:sym typeface="Wingdings" panose="05000000000000000000" pitchFamily="2" charset="2"/>
              </a:rPr>
              <a:t>résumées</a:t>
            </a:r>
            <a:endParaRPr lang="en-US" sz="2000" b="1" dirty="0" smtClean="0">
              <a:sym typeface="Wingdings" panose="05000000000000000000" pitchFamily="2" charset="2"/>
            </a:endParaRPr>
          </a:p>
          <a:p>
            <a:endParaRPr lang="en-US" sz="2000" b="1" dirty="0">
              <a:sym typeface="Wingdings" panose="05000000000000000000" pitchFamily="2" charset="2"/>
            </a:endParaRPr>
          </a:p>
          <a:p>
            <a:endParaRPr lang="en-US" sz="2000" b="1" dirty="0" smtClean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Fiches </a:t>
            </a:r>
            <a:r>
              <a:rPr lang="en-US" sz="2000" b="1" dirty="0" err="1" smtClean="0">
                <a:sym typeface="Wingdings" panose="05000000000000000000" pitchFamily="2" charset="2"/>
              </a:rPr>
              <a:t>individuelles</a:t>
            </a:r>
            <a:endParaRPr lang="fr-FR" sz="20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5719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Décomposition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du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problème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70744"/>
            <a:ext cx="11217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Cadre </a:t>
            </a:r>
            <a:r>
              <a:rPr lang="en-US" b="1" dirty="0" err="1" smtClean="0">
                <a:sym typeface="Wingdings" panose="05000000000000000000" pitchFamily="2" charset="2"/>
              </a:rPr>
              <a:t>Elementaire</a:t>
            </a:r>
            <a:endParaRPr lang="en-US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Ponctuel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Spatiotemporel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strike="sngStrike" dirty="0" smtClean="0">
                <a:sym typeface="Wingdings" panose="05000000000000000000" pitchFamily="2" charset="2"/>
              </a:rPr>
              <a:t>graph/</a:t>
            </a:r>
            <a:r>
              <a:rPr lang="en-US" strike="sngStrike" dirty="0" err="1" smtClean="0">
                <a:sym typeface="Wingdings" panose="05000000000000000000" pitchFamily="2" charset="2"/>
              </a:rPr>
              <a:t>trajectoire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1 </a:t>
            </a:r>
            <a:r>
              <a:rPr lang="en-US" dirty="0" err="1" smtClean="0">
                <a:sym typeface="Wingdings" panose="05000000000000000000" pitchFamily="2" charset="2"/>
              </a:rPr>
              <a:t>attribut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numérique</a:t>
            </a:r>
            <a:endParaRPr lang="en-US" dirty="0" smtClean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02" y="2489825"/>
            <a:ext cx="11597121" cy="38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13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Article Summary Framework</a:t>
              </a:r>
            </a:p>
            <a:p>
              <a:r>
                <a:rPr lang="en-US" sz="2903" dirty="0" smtClean="0">
                  <a:solidFill>
                    <a:srgbClr val="FFFFFF"/>
                  </a:solidFill>
                  <a:latin typeface="Calibri" panose="020F0502020204030204" pitchFamily="34" charset="0"/>
                  <a:sym typeface="Wingdings" panose="05000000000000000000" pitchFamily="2" charset="2"/>
                </a:rPr>
                <a:t> </a:t>
              </a:r>
              <a:r>
                <a:rPr lang="en-US" sz="2903" b="1" i="1" dirty="0" smtClean="0">
                  <a:solidFill>
                    <a:srgbClr val="FFFFFF"/>
                  </a:solidFill>
                  <a:latin typeface="Calibri" panose="020F0502020204030204" pitchFamily="34" charset="0"/>
                  <a:sym typeface="Wingdings" panose="05000000000000000000" pitchFamily="2" charset="2"/>
                </a:rPr>
                <a:t>Main remark about article relevance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02578"/>
            <a:ext cx="1121749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Category</a:t>
            </a:r>
            <a:r>
              <a:rPr lang="en-US" sz="1400" dirty="0"/>
              <a:t>: </a:t>
            </a:r>
            <a:r>
              <a:rPr lang="en-US" sz="1400" dirty="0" smtClean="0"/>
              <a:t>Unsupervised – Outlier category – OD Space Point/Region – OD Time Point/Interval – Global/Context – Context time / space – Scoring </a:t>
            </a:r>
            <a:r>
              <a:rPr lang="en-US" sz="1400" dirty="0"/>
              <a:t>/</a:t>
            </a:r>
            <a:r>
              <a:rPr lang="en-US" sz="1400" dirty="0" smtClean="0"/>
              <a:t> Label – S/T/ST – persistent/emergent</a:t>
            </a:r>
            <a:endParaRPr lang="en-US" sz="1400" dirty="0">
              <a:sym typeface="Wingdings" panose="05000000000000000000" pitchFamily="2" charset="2"/>
            </a:endParaRPr>
          </a:p>
          <a:p>
            <a:endParaRPr lang="en-US" sz="1400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Goal</a:t>
            </a:r>
            <a:r>
              <a:rPr lang="en-US" sz="1400" dirty="0" smtClean="0">
                <a:sym typeface="Wingdings" panose="05000000000000000000" pitchFamily="2" charset="2"/>
              </a:rPr>
              <a:t>: Off/Online, trajectories, movement, anomalies</a:t>
            </a:r>
            <a:endParaRPr lang="en-US" sz="1400" b="1" dirty="0">
              <a:sym typeface="Wingdings" panose="05000000000000000000" pitchFamily="2" charset="2"/>
            </a:endParaRPr>
          </a:p>
          <a:p>
            <a:endParaRPr lang="en-US" sz="1400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ym typeface="Wingdings" panose="05000000000000000000" pitchFamily="2" charset="2"/>
              </a:rPr>
              <a:t>Input</a:t>
            </a:r>
            <a:r>
              <a:rPr lang="en-US" sz="1400" dirty="0" smtClean="0">
                <a:sym typeface="Wingdings" panose="05000000000000000000" pitchFamily="2" charset="2"/>
              </a:rPr>
              <a:t>: grid / point data – Preprocessing?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Algorithm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ym typeface="Wingdings" panose="05000000000000000000" pitchFamily="2" charset="2"/>
              </a:rPr>
              <a:t>Output</a:t>
            </a:r>
            <a:r>
              <a:rPr lang="en-US" sz="1400" dirty="0" smtClean="0">
                <a:sym typeface="Wingdings" panose="05000000000000000000" pitchFamily="2" charset="2"/>
              </a:rPr>
              <a:t>: Point / Space region / ST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 smtClean="0">
                <a:sym typeface="Wingdings" panose="05000000000000000000" pitchFamily="2" charset="2"/>
              </a:rPr>
              <a:t>Complexity</a:t>
            </a:r>
          </a:p>
          <a:p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Experiment</a:t>
            </a:r>
            <a:endParaRPr lang="en-US" sz="14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Data: locations / time step / time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Framework: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Time Window:  </a:t>
            </a:r>
            <a:endParaRPr lang="en-US" sz="14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Events found: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Computation:</a:t>
            </a:r>
          </a:p>
          <a:p>
            <a:endParaRPr lang="en-US" sz="1400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Relevant references</a:t>
            </a:r>
            <a:endParaRPr lang="en-US" sz="1400" b="1" dirty="0">
              <a:sym typeface="Wingdings" panose="05000000000000000000" pitchFamily="2" charset="2"/>
            </a:endParaRPr>
          </a:p>
          <a:p>
            <a:endParaRPr lang="en-US" sz="1400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Remarks</a:t>
            </a:r>
            <a:endParaRPr lang="en-US" sz="14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Code availability / Easiness of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Exploration tool or specific use</a:t>
            </a:r>
          </a:p>
        </p:txBody>
      </p:sp>
    </p:spTree>
    <p:extLst>
      <p:ext uri="{BB962C8B-B14F-4D97-AF65-F5344CB8AC3E}">
        <p14:creationId xmlns:p14="http://schemas.microsoft.com/office/powerpoint/2010/main" val="2105319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1.1.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Gestion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du temps et de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l’espace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ym typeface="Wingdings" panose="05000000000000000000" pitchFamily="2" charset="2"/>
              </a:rPr>
              <a:t>Techniques S/T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2 dimensions </a:t>
            </a:r>
            <a:r>
              <a:rPr lang="en-US" sz="2000" dirty="0" err="1" smtClean="0">
                <a:sym typeface="Wingdings" panose="05000000000000000000" pitchFamily="2" charset="2"/>
              </a:rPr>
              <a:t>prises</a:t>
            </a:r>
            <a:r>
              <a:rPr lang="en-US" sz="2000" dirty="0" smtClean="0">
                <a:sym typeface="Wingdings" panose="05000000000000000000" pitchFamily="2" charset="2"/>
              </a:rPr>
              <a:t> en </a:t>
            </a:r>
            <a:r>
              <a:rPr lang="en-US" sz="2000" dirty="0" err="1" smtClean="0">
                <a:sym typeface="Wingdings" panose="05000000000000000000" pitchFamily="2" charset="2"/>
              </a:rPr>
              <a:t>compte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S </a:t>
            </a:r>
            <a:r>
              <a:rPr lang="en-US" sz="2000" dirty="0" smtClean="0">
                <a:sym typeface="Wingdings"/>
              </a:rPr>
              <a:t> S/T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ym typeface="Wingdings"/>
              </a:rPr>
              <a:t>T  Parallel Monitoring. </a:t>
            </a:r>
            <a:r>
              <a:rPr lang="en-US" sz="2000" i="1" dirty="0" err="1" smtClean="0">
                <a:sym typeface="Wingdings"/>
              </a:rPr>
              <a:t>Guo</a:t>
            </a:r>
            <a:r>
              <a:rPr lang="en-US" sz="2000" i="1" dirty="0" smtClean="0">
                <a:sym typeface="Wingdings"/>
              </a:rPr>
              <a:t> 2014</a:t>
            </a:r>
            <a:endParaRPr lang="en-US" sz="2000" dirty="0">
              <a:sym typeface="Wingdings" panose="05000000000000000000" pitchFamily="2" charset="2"/>
            </a:endParaRPr>
          </a:p>
          <a:p>
            <a:endParaRPr lang="en-US" sz="2000" b="1" dirty="0" smtClean="0">
              <a:sym typeface="Wingdings" panose="05000000000000000000" pitchFamily="2" charset="2"/>
            </a:endParaRPr>
          </a:p>
          <a:p>
            <a:r>
              <a:rPr lang="en-US" sz="2000" b="1" dirty="0" err="1" smtClean="0">
                <a:sym typeface="Wingdings" panose="05000000000000000000" pitchFamily="2" charset="2"/>
              </a:rPr>
              <a:t>Données</a:t>
            </a:r>
            <a:endParaRPr lang="en-US" sz="2000" b="1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S: Point / Grille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T: </a:t>
            </a:r>
            <a:r>
              <a:rPr lang="en-US" sz="2000" dirty="0" err="1" smtClean="0">
                <a:sym typeface="Wingdings" panose="05000000000000000000" pitchFamily="2" charset="2"/>
              </a:rPr>
              <a:t>Ponctuel</a:t>
            </a:r>
            <a:r>
              <a:rPr lang="en-US" sz="2000" dirty="0" smtClean="0">
                <a:sym typeface="Wingdings" panose="05000000000000000000" pitchFamily="2" charset="2"/>
              </a:rPr>
              <a:t> / </a:t>
            </a:r>
            <a:r>
              <a:rPr lang="en-US" sz="2000" u="sng" dirty="0" smtClean="0">
                <a:sym typeface="Wingdings" panose="05000000000000000000" pitchFamily="2" charset="2"/>
              </a:rPr>
              <a:t>Time Series</a:t>
            </a:r>
          </a:p>
          <a:p>
            <a:pPr marL="342900" indent="-342900">
              <a:buFont typeface="Arial" charset="0"/>
              <a:buChar char="•"/>
            </a:pPr>
            <a:endParaRPr lang="en-US" sz="2000" u="sng" dirty="0">
              <a:sym typeface="Wingdings" panose="05000000000000000000" pitchFamily="2" charset="2"/>
            </a:endParaRPr>
          </a:p>
          <a:p>
            <a:r>
              <a:rPr lang="en-US" sz="2000" b="1" dirty="0" err="1" smtClean="0">
                <a:sym typeface="Wingdings" panose="05000000000000000000" pitchFamily="2" charset="2"/>
              </a:rPr>
              <a:t>Gestion</a:t>
            </a:r>
            <a:r>
              <a:rPr lang="en-US" sz="2000" b="1" dirty="0" smtClean="0">
                <a:sym typeface="Wingdings" panose="05000000000000000000" pitchFamily="2" charset="2"/>
              </a:rPr>
              <a:t> du temps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ym typeface="Wingdings" panose="05000000000000000000" pitchFamily="2" charset="2"/>
              </a:rPr>
              <a:t>SAD (Space Anomaly Detection) </a:t>
            </a:r>
            <a:r>
              <a:rPr lang="en-US" sz="2000" dirty="0" err="1" smtClean="0">
                <a:sym typeface="Wingdings" panose="05000000000000000000" pitchFamily="2" charset="2"/>
              </a:rPr>
              <a:t>à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chaque</a:t>
            </a:r>
            <a:r>
              <a:rPr lang="en-US" sz="2000" dirty="0" smtClean="0">
                <a:sym typeface="Wingdings" panose="05000000000000000000" pitchFamily="2" charset="2"/>
              </a:rPr>
              <a:t> date </a:t>
            </a:r>
            <a:r>
              <a:rPr lang="en-US" sz="2000" dirty="0" smtClean="0">
                <a:sym typeface="Wingdings"/>
              </a:rPr>
              <a:t>     S  ST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ym typeface="Wingdings" panose="05000000000000000000" pitchFamily="2" charset="2"/>
              </a:rPr>
              <a:t>S + T = 3D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ym typeface="Wingdings" panose="05000000000000000000" pitchFamily="2" charset="2"/>
              </a:rPr>
              <a:t>Voisinages</a:t>
            </a:r>
            <a:endParaRPr lang="en-US" sz="20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6729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1.2. Baseline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722688"/>
            <a:ext cx="65126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ym typeface="Wingdings" panose="05000000000000000000" pitchFamily="2" charset="2"/>
              </a:rPr>
              <a:t>Evénement</a:t>
            </a:r>
            <a:r>
              <a:rPr lang="en-US" sz="2400" b="1" dirty="0" smtClean="0">
                <a:sym typeface="Wingdings" panose="05000000000000000000" pitchFamily="2" charset="2"/>
              </a:rPr>
              <a:t> = Anomaly = </a:t>
            </a:r>
            <a:r>
              <a:rPr lang="en-US" sz="2400" b="1" dirty="0" err="1" smtClean="0">
                <a:sym typeface="Wingdings" panose="05000000000000000000" pitchFamily="2" charset="2"/>
              </a:rPr>
              <a:t>Déviation</a:t>
            </a:r>
            <a:r>
              <a:rPr lang="en-US" sz="2400" b="1" dirty="0" smtClean="0">
                <a:sym typeface="Wingdings" panose="05000000000000000000" pitchFamily="2" charset="2"/>
              </a:rPr>
              <a:t> de la </a:t>
            </a:r>
            <a:r>
              <a:rPr lang="en-US" sz="2400" b="1" dirty="0" err="1" smtClean="0">
                <a:sym typeface="Wingdings" panose="05000000000000000000" pitchFamily="2" charset="2"/>
              </a:rPr>
              <a:t>normale</a:t>
            </a:r>
            <a:endParaRPr lang="en-US" sz="2400" b="1" dirty="0" smtClean="0">
              <a:sym typeface="Wingdings" panose="05000000000000000000" pitchFamily="2" charset="2"/>
            </a:endParaRP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r>
              <a:rPr lang="en-US" sz="2400" b="1" dirty="0" err="1" smtClean="0">
                <a:sym typeface="Wingdings" panose="05000000000000000000" pitchFamily="2" charset="2"/>
              </a:rPr>
              <a:t>Prédiction</a:t>
            </a:r>
            <a:endParaRPr lang="en-US" sz="2400" b="1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ym typeface="Wingdings" panose="05000000000000000000" pitchFamily="2" charset="2"/>
              </a:rPr>
              <a:t>Moyenne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=/= </a:t>
            </a:r>
            <a:r>
              <a:rPr lang="en-US" sz="2400" dirty="0" err="1" smtClean="0">
                <a:sym typeface="Wingdings" panose="05000000000000000000" pitchFamily="2" charset="2"/>
              </a:rPr>
              <a:t>poids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Time series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Model </a:t>
            </a:r>
            <a:r>
              <a:rPr lang="en-US" sz="2400" dirty="0" err="1" smtClean="0">
                <a:sym typeface="Wingdings" panose="05000000000000000000" pitchFamily="2" charset="2"/>
              </a:rPr>
              <a:t>statistique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i="1" dirty="0" err="1" smtClean="0">
                <a:sym typeface="Wingdings" panose="05000000000000000000" pitchFamily="2" charset="2"/>
              </a:rPr>
              <a:t>Kulldorff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en-US" sz="2400" b="1" dirty="0" smtClean="0"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651" y="1722688"/>
            <a:ext cx="54510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ym typeface="Wingdings" panose="05000000000000000000" pitchFamily="2" charset="2"/>
              </a:rPr>
              <a:t>Comparaison</a:t>
            </a:r>
            <a:endParaRPr lang="en-US" sz="2400" b="1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sym typeface="Wingdings" panose="05000000000000000000" pitchFamily="2" charset="2"/>
              </a:rPr>
              <a:t>Seuil</a:t>
            </a:r>
            <a:r>
              <a:rPr lang="en-US" sz="2400" dirty="0" smtClean="0">
                <a:sym typeface="Wingdings" panose="05000000000000000000" pitchFamily="2" charset="2"/>
              </a:rPr>
              <a:t> 3 sigma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ym typeface="Wingdings" panose="05000000000000000000" pitchFamily="2" charset="2"/>
              </a:rPr>
              <a:t>Test </a:t>
            </a:r>
            <a:r>
              <a:rPr lang="en-US" sz="2400" dirty="0" err="1" smtClean="0">
                <a:sym typeface="Wingdings" panose="05000000000000000000" pitchFamily="2" charset="2"/>
              </a:rPr>
              <a:t>statistique</a:t>
            </a:r>
            <a:endParaRPr lang="en-US" sz="2400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b="1" dirty="0" err="1" smtClean="0">
                <a:sym typeface="Wingdings" panose="05000000000000000000" pitchFamily="2" charset="2"/>
              </a:rPr>
              <a:t>Contexte</a:t>
            </a:r>
            <a:endParaRPr lang="en-US" sz="2400" b="1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ym typeface="Wingdings" panose="05000000000000000000" pitchFamily="2" charset="2"/>
              </a:rPr>
              <a:t>Voisinage</a:t>
            </a:r>
            <a:r>
              <a:rPr lang="en-US" sz="2400" dirty="0" smtClean="0">
                <a:sym typeface="Wingdings" panose="05000000000000000000" pitchFamily="2" charset="2"/>
              </a:rPr>
              <a:t> S/T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i="1" dirty="0" smtClean="0">
                <a:sym typeface="Wingdings" panose="05000000000000000000" pitchFamily="2" charset="2"/>
              </a:rPr>
              <a:t>Wu 2010 </a:t>
            </a:r>
            <a:r>
              <a:rPr lang="en-US" sz="2400" i="1" dirty="0" smtClean="0">
                <a:sym typeface="Wingdings"/>
              </a:rPr>
              <a:t> </a:t>
            </a:r>
            <a:r>
              <a:rPr lang="en-US" sz="2400" dirty="0" smtClean="0">
                <a:sym typeface="Wingdings" panose="05000000000000000000" pitchFamily="2" charset="2"/>
              </a:rPr>
              <a:t>1 date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i="1" dirty="0" err="1" smtClean="0">
                <a:sym typeface="Wingdings" panose="05000000000000000000" pitchFamily="2" charset="2"/>
              </a:rPr>
              <a:t>Telang</a:t>
            </a:r>
            <a:r>
              <a:rPr lang="en-US" sz="2400" i="1" dirty="0" smtClean="0">
                <a:sym typeface="Wingdings" panose="05000000000000000000" pitchFamily="2" charset="2"/>
              </a:rPr>
              <a:t> 2010 </a:t>
            </a:r>
            <a:r>
              <a:rPr lang="en-US" sz="2400" i="1" dirty="0" smtClean="0">
                <a:sym typeface="Wingdings"/>
              </a:rPr>
              <a:t> </a:t>
            </a:r>
            <a:r>
              <a:rPr lang="en-US" sz="2400" dirty="0" smtClean="0">
                <a:sym typeface="Wingdings"/>
              </a:rPr>
              <a:t>ST adjacent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ym typeface="Wingdings"/>
              </a:rPr>
              <a:t>Découverte</a:t>
            </a:r>
            <a:r>
              <a:rPr lang="en-US" sz="2400" dirty="0" smtClean="0">
                <a:sym typeface="Wingdings"/>
              </a:rPr>
              <a:t> de </a:t>
            </a:r>
            <a:r>
              <a:rPr lang="en-US" sz="2400" dirty="0" err="1" smtClean="0">
                <a:sym typeface="Wingdings"/>
              </a:rPr>
              <a:t>voisinage</a:t>
            </a:r>
            <a:endParaRPr lang="en-US" sz="2400" dirty="0" smtClean="0"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5628" y="4603531"/>
            <a:ext cx="4855779" cy="12507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smtClean="0"/>
              <a:t>ESSENTIEL</a:t>
            </a:r>
            <a:endParaRPr lang="en-US" sz="3000" b="1"/>
          </a:p>
        </p:txBody>
      </p:sp>
    </p:spTree>
    <p:extLst>
      <p:ext uri="{BB962C8B-B14F-4D97-AF65-F5344CB8AC3E}">
        <p14:creationId xmlns:p14="http://schemas.microsoft.com/office/powerpoint/2010/main" val="1400845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1.3.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Définition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d’un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événement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86923" y="1360038"/>
            <a:ext cx="35873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ym typeface="Wingdings" panose="05000000000000000000" pitchFamily="2" charset="2"/>
              </a:rPr>
              <a:t>Temps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Point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ym typeface="Wingdings"/>
              </a:rPr>
              <a:t>Intervale</a:t>
            </a:r>
            <a:endParaRPr lang="en-US" sz="2000" dirty="0" smtClean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ym typeface="Wingdings"/>
              </a:rPr>
              <a:t>Périodique</a:t>
            </a:r>
            <a:r>
              <a:rPr lang="en-US" sz="2000" dirty="0" smtClean="0">
                <a:sym typeface="Wingdings"/>
              </a:rPr>
              <a:t> / </a:t>
            </a:r>
            <a:r>
              <a:rPr lang="en-US" sz="2000" dirty="0" err="1" smtClean="0">
                <a:sym typeface="Wingdings"/>
              </a:rPr>
              <a:t>Irrégulier</a:t>
            </a:r>
            <a:endParaRPr lang="en-US" sz="2000" dirty="0" smtClean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ym typeface="Wingdings"/>
            </a:endParaRPr>
          </a:p>
          <a:p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fr-FR" sz="2000" dirty="0" smtClean="0"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2759" y="3888827"/>
            <a:ext cx="2133600" cy="231227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Persistence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62759" y="1334813"/>
            <a:ext cx="2133600" cy="22912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Extension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76466" y="1360038"/>
            <a:ext cx="2767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ym typeface="Wingdings" panose="05000000000000000000" pitchFamily="2" charset="2"/>
              </a:rPr>
              <a:t>Espace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Point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err="1" smtClean="0">
                <a:sym typeface="Wingdings"/>
              </a:rPr>
              <a:t>moins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cher</a:t>
            </a:r>
            <a:endParaRPr lang="en-US" sz="2000" dirty="0" smtClean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ym typeface="Wingdings"/>
              </a:rPr>
              <a:t>Région</a:t>
            </a:r>
            <a:r>
              <a:rPr lang="en-US" sz="2000" dirty="0" smtClean="0">
                <a:sym typeface="Wingdings"/>
              </a:rPr>
              <a:t>  plus fin &amp; stable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ym typeface="Wingdings"/>
            </a:endParaRPr>
          </a:p>
          <a:p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fr-FR" sz="2000" dirty="0" smtClean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0850" y="3888827"/>
            <a:ext cx="3208723" cy="2178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495" y="3878316"/>
            <a:ext cx="3009899" cy="2075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71227" y="3888827"/>
            <a:ext cx="162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Persistent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18926" y="3888827"/>
            <a:ext cx="162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Emergent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79834" y="3794234"/>
            <a:ext cx="3462003" cy="240686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95599" y="1996967"/>
            <a:ext cx="2687292" cy="6936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53498" y="2039006"/>
            <a:ext cx="2811521" cy="31390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711559" y="3299029"/>
            <a:ext cx="2375338" cy="9591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Off/Online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Score vs Label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11559" y="2991254"/>
            <a:ext cx="2375338" cy="30777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Autre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28163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2.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Catégories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AD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4834759" y="1539766"/>
            <a:ext cx="2238704" cy="143991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Spectral</a:t>
            </a:r>
            <a:endParaRPr lang="en-US" b="1"/>
          </a:p>
        </p:txBody>
      </p:sp>
      <p:sp>
        <p:nvSpPr>
          <p:cNvPr id="7" name="Oval 6"/>
          <p:cNvSpPr/>
          <p:nvPr/>
        </p:nvSpPr>
        <p:spPr>
          <a:xfrm>
            <a:off x="1797268" y="2106123"/>
            <a:ext cx="2238704" cy="143991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Scan </a:t>
            </a:r>
            <a:r>
              <a:rPr lang="en-US" b="1" dirty="0" err="1" smtClean="0"/>
              <a:t>Statistiques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7714593" y="4306458"/>
            <a:ext cx="2238704" cy="143991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Topologie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7872250" y="2334566"/>
            <a:ext cx="2238704" cy="143991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Clustering</a:t>
            </a:r>
            <a:endParaRPr lang="en-US" b="1"/>
          </a:p>
        </p:txBody>
      </p:sp>
      <p:sp>
        <p:nvSpPr>
          <p:cNvPr id="11" name="Oval 10"/>
          <p:cNvSpPr/>
          <p:nvPr/>
        </p:nvSpPr>
        <p:spPr>
          <a:xfrm>
            <a:off x="4708635" y="4713890"/>
            <a:ext cx="2238704" cy="143991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Distance </a:t>
            </a:r>
            <a:r>
              <a:rPr lang="en-US" b="1" dirty="0" smtClean="0"/>
              <a:t>/ NN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1702677" y="4183118"/>
            <a:ext cx="2238704" cy="143991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Autres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4645578" y="3331778"/>
            <a:ext cx="2438400" cy="882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</a:t>
            </a:r>
            <a:r>
              <a:rPr lang="en-US" dirty="0" err="1" smtClean="0"/>
              <a:t>supervisé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46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1440"/>
            <a:ext cx="12192000" cy="976433"/>
            <a:chOff x="0" y="-1"/>
            <a:chExt cx="6348" cy="678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1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2.1. Scan statistics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7251" y="1281254"/>
            <a:ext cx="112174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ym typeface="Wingdings" panose="05000000000000000000" pitchFamily="2" charset="2"/>
              </a:rPr>
              <a:t>Normal = distribution</a:t>
            </a:r>
          </a:p>
          <a:p>
            <a:endParaRPr lang="en-US" sz="2600" b="1" dirty="0">
              <a:sym typeface="Wingdings" panose="05000000000000000000" pitchFamily="2" charset="2"/>
            </a:endParaRPr>
          </a:p>
          <a:p>
            <a:r>
              <a:rPr lang="en-US" sz="2600" b="1" dirty="0" smtClean="0">
                <a:sym typeface="Wingdings" panose="05000000000000000000" pitchFamily="2" charset="2"/>
              </a:rPr>
              <a:t>Test = score </a:t>
            </a:r>
            <a:r>
              <a:rPr lang="en-US" sz="2600" b="1" dirty="0" err="1" smtClean="0">
                <a:sym typeface="Wingdings" panose="05000000000000000000" pitchFamily="2" charset="2"/>
              </a:rPr>
              <a:t>d’anormalité</a:t>
            </a:r>
            <a:endParaRPr lang="en-US" sz="2600" b="1" dirty="0" smtClean="0">
              <a:sym typeface="Wingdings" panose="05000000000000000000" pitchFamily="2" charset="2"/>
            </a:endParaRPr>
          </a:p>
          <a:p>
            <a:endParaRPr lang="en-US" sz="2600" b="1" dirty="0" smtClean="0">
              <a:sym typeface="Wingdings" panose="05000000000000000000" pitchFamily="2" charset="2"/>
            </a:endParaRPr>
          </a:p>
          <a:p>
            <a:r>
              <a:rPr lang="en-US" sz="2600" b="1" dirty="0" smtClean="0">
                <a:sym typeface="Wingdings" panose="05000000000000000000" pitchFamily="2" charset="2"/>
              </a:rPr>
              <a:t>Scan </a:t>
            </a:r>
            <a:r>
              <a:rPr lang="en-US" sz="2600" b="1" dirty="0" err="1" smtClean="0">
                <a:sym typeface="Wingdings" panose="05000000000000000000" pitchFamily="2" charset="2"/>
              </a:rPr>
              <a:t>régions</a:t>
            </a:r>
            <a:endParaRPr lang="en-US" sz="26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600" dirty="0" err="1" smtClean="0">
                <a:sym typeface="Wingdings" panose="05000000000000000000" pitchFamily="2" charset="2"/>
              </a:rPr>
              <a:t>Cercles</a:t>
            </a:r>
            <a:r>
              <a:rPr lang="en-US" sz="2600" dirty="0" smtClean="0">
                <a:sym typeface="Wingdings" panose="05000000000000000000" pitchFamily="2" charset="2"/>
              </a:rPr>
              <a:t>/Ellipses </a:t>
            </a:r>
            <a:r>
              <a:rPr lang="en-US" sz="2600" dirty="0" err="1" smtClean="0">
                <a:sym typeface="Wingdings" panose="05000000000000000000" pitchFamily="2" charset="2"/>
              </a:rPr>
              <a:t>SaTScan</a:t>
            </a:r>
            <a:endParaRPr lang="en-US" sz="2600" dirty="0" smtClean="0">
              <a:sym typeface="Wingdings" panose="05000000000000000000" pitchFamily="2" charset="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600" dirty="0" smtClean="0">
                <a:sym typeface="Wingdings" panose="05000000000000000000" pitchFamily="2" charset="2"/>
              </a:rPr>
              <a:t>Rectangles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dirty="0" err="1" smtClean="0">
                <a:sym typeface="Wingdings" panose="05000000000000000000" pitchFamily="2" charset="2"/>
              </a:rPr>
              <a:t>Irrégulières</a:t>
            </a:r>
            <a:endParaRPr lang="en-US" sz="2600" dirty="0" smtClean="0">
              <a:sym typeface="Wingdings" panose="05000000000000000000" pitchFamily="2" charset="2"/>
            </a:endParaRPr>
          </a:p>
          <a:p>
            <a:endParaRPr lang="en-US" sz="2600" b="1" dirty="0">
              <a:sym typeface="Wingdings" panose="05000000000000000000" pitchFamily="2" charset="2"/>
            </a:endParaRPr>
          </a:p>
          <a:p>
            <a:r>
              <a:rPr lang="en-US" sz="2600" b="1" dirty="0" smtClean="0">
                <a:sym typeface="Wingdings" panose="05000000000000000000" pitchFamily="2" charset="2"/>
              </a:rPr>
              <a:t>Tests multiples &amp; </a:t>
            </a:r>
            <a:r>
              <a:rPr lang="en-US" sz="2600" b="1" dirty="0" err="1" smtClean="0">
                <a:sym typeface="Wingdings" panose="05000000000000000000" pitchFamily="2" charset="2"/>
              </a:rPr>
              <a:t>réplications</a:t>
            </a:r>
            <a:endParaRPr lang="en-US" sz="2600" b="1" dirty="0" smtClean="0">
              <a:sym typeface="Wingdings" panose="05000000000000000000" pitchFamily="2" charset="2"/>
            </a:endParaRPr>
          </a:p>
          <a:p>
            <a:endParaRPr lang="en-US" sz="2600" b="1" dirty="0">
              <a:sym typeface="Wingdings" panose="05000000000000000000" pitchFamily="2" charset="2"/>
            </a:endParaRPr>
          </a:p>
          <a:p>
            <a:r>
              <a:rPr lang="fr-FR" sz="2600" b="1" dirty="0" smtClean="0">
                <a:sym typeface="Wingdings" panose="05000000000000000000" pitchFamily="2" charset="2"/>
              </a:rPr>
              <a:t>Paramétrique </a:t>
            </a:r>
            <a:r>
              <a:rPr lang="fr-FR" sz="2600" b="1" i="1" dirty="0" smtClean="0">
                <a:sym typeface="Wingdings" panose="05000000000000000000" pitchFamily="2" charset="2"/>
              </a:rPr>
              <a:t>Poisson / </a:t>
            </a:r>
            <a:r>
              <a:rPr lang="fr-FR" sz="2600" b="1" dirty="0" smtClean="0">
                <a:sym typeface="Wingdings" panose="05000000000000000000" pitchFamily="2" charset="2"/>
              </a:rPr>
              <a:t>Non paramétrique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929352" y="3289738"/>
            <a:ext cx="1471448" cy="840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7848" y="3090041"/>
            <a:ext cx="4361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Brute force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Pruning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Linear Time Subset Scanning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25103" y="5108028"/>
            <a:ext cx="3310759" cy="8092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Métrique</a:t>
            </a:r>
            <a:r>
              <a:rPr lang="en-US" b="1" dirty="0" smtClean="0"/>
              <a:t> </a:t>
            </a:r>
            <a:r>
              <a:rPr lang="en-US" b="1" dirty="0" err="1" smtClean="0"/>
              <a:t>anomalie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6323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1450</Words>
  <Application>Microsoft Macintosh PowerPoint</Application>
  <PresentationFormat>Widescreen</PresentationFormat>
  <Paragraphs>590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DejaVu Sans</vt:lpstr>
      <vt:lpstr>Noto Sans CJK SC Regular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</cp:revision>
  <dcterms:created xsi:type="dcterms:W3CDTF">2016-09-22T06:27:15Z</dcterms:created>
  <dcterms:modified xsi:type="dcterms:W3CDTF">2016-09-22T13:59:39Z</dcterms:modified>
</cp:coreProperties>
</file>